
<file path=[Content_Types].xml><?xml version="1.0" encoding="utf-8"?>
<Types xmlns="http://schemas.openxmlformats.org/package/2006/content-types">
  <Default Extension="(null)" ContentType="image/x-emf"/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40" r:id="rId2"/>
  </p:sldMasterIdLst>
  <p:notesMasterIdLst>
    <p:notesMasterId r:id="rId23"/>
  </p:notesMasterIdLst>
  <p:handoutMasterIdLst>
    <p:handoutMasterId r:id="rId24"/>
  </p:handoutMasterIdLst>
  <p:sldIdLst>
    <p:sldId id="412" r:id="rId3"/>
    <p:sldId id="1352" r:id="rId4"/>
    <p:sldId id="419" r:id="rId5"/>
    <p:sldId id="420" r:id="rId6"/>
    <p:sldId id="424" r:id="rId7"/>
    <p:sldId id="411" r:id="rId8"/>
    <p:sldId id="410" r:id="rId9"/>
    <p:sldId id="413" r:id="rId10"/>
    <p:sldId id="425" r:id="rId11"/>
    <p:sldId id="426" r:id="rId12"/>
    <p:sldId id="421" r:id="rId13"/>
    <p:sldId id="1353" r:id="rId14"/>
    <p:sldId id="422" r:id="rId15"/>
    <p:sldId id="1354" r:id="rId16"/>
    <p:sldId id="423" r:id="rId17"/>
    <p:sldId id="1355" r:id="rId18"/>
    <p:sldId id="1356" r:id="rId19"/>
    <p:sldId id="1357" r:id="rId20"/>
    <p:sldId id="1359" r:id="rId21"/>
    <p:sldId id="408" r:id="rId22"/>
  </p:sldIdLst>
  <p:sldSz cx="12192000" cy="6858000"/>
  <p:notesSz cx="6858000" cy="9144000"/>
  <p:embeddedFontLst>
    <p:embeddedFont>
      <p:font typeface="Arial Nova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Light" panose="02000000000000000000" pitchFamily="2" charset="0"/>
      <p:regular r:id="rId37"/>
      <p:italic r:id="rId38"/>
    </p:embeddedFont>
    <p:embeddedFont>
      <p:font typeface="Roboto Medium" panose="02000000000000000000" pitchFamily="2" charset="0"/>
      <p:regular r:id="rId39"/>
      <p:italic r:id="rId40"/>
    </p:embeddedFont>
    <p:embeddedFont>
      <p:font typeface="Roboto Regular" panose="02000000000000000000" pitchFamily="2" charset="0"/>
      <p:regular r:id="rId41"/>
      <p:bold r:id="rId42"/>
      <p:italic r:id="rId43"/>
      <p:boldItalic r:id="rId44"/>
    </p:embeddedFont>
    <p:embeddedFont>
      <p:font typeface="Roboto Thin" panose="02000000000000000000" pitchFamily="2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ntient Decison Science" id="{54D3E31C-9ED5-424E-85A5-62BF6DD38E90}">
          <p14:sldIdLst>
            <p14:sldId id="412"/>
            <p14:sldId id="1352"/>
            <p14:sldId id="419"/>
            <p14:sldId id="420"/>
            <p14:sldId id="424"/>
            <p14:sldId id="411"/>
            <p14:sldId id="410"/>
            <p14:sldId id="413"/>
            <p14:sldId id="425"/>
            <p14:sldId id="426"/>
            <p14:sldId id="421"/>
            <p14:sldId id="1353"/>
            <p14:sldId id="422"/>
            <p14:sldId id="1354"/>
            <p14:sldId id="423"/>
            <p14:sldId id="1355"/>
            <p14:sldId id="1356"/>
            <p14:sldId id="1357"/>
            <p14:sldId id="1359"/>
            <p14:sldId id="40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7B83"/>
    <a:srgbClr val="1F9BDE"/>
    <a:srgbClr val="8FCC0E"/>
    <a:srgbClr val="DA6247"/>
    <a:srgbClr val="00AB00"/>
    <a:srgbClr val="435364"/>
    <a:srgbClr val="475158"/>
    <a:srgbClr val="FFFFFF"/>
    <a:srgbClr val="000000"/>
    <a:srgbClr val="1A2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6"/>
    <p:restoredTop sz="89904"/>
  </p:normalViewPr>
  <p:slideViewPr>
    <p:cSldViewPr snapToGrid="0">
      <p:cViewPr varScale="1">
        <p:scale>
          <a:sx n="109" d="100"/>
          <a:sy n="109" d="100"/>
        </p:scale>
        <p:origin x="53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" d="100"/>
        <a:sy n="4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6088" y="28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C:\Users\sspringfield\Documents\CLIENTS\Client%20-%20Engagement%20-%20Active%20Projects\DIAGEO\ACCOLADE%20CLAIMS%20STUDY\Competitive%20Sourcing%20Data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0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5">
                  <a:shade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48-4F45-8D9C-6AAD31EFB552}"/>
              </c:ext>
            </c:extLst>
          </c:dPt>
          <c:dPt>
            <c:idx val="1"/>
            <c:bubble3D val="0"/>
            <c:explosion val="23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48-4F45-8D9C-6AAD31EFB552}"/>
              </c:ext>
            </c:extLst>
          </c:dPt>
          <c:dPt>
            <c:idx val="2"/>
            <c:bubble3D val="0"/>
            <c:spPr>
              <a:solidFill>
                <a:schemeClr val="accent5">
                  <a:shade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48-4F45-8D9C-6AAD31EFB552}"/>
              </c:ext>
            </c:extLst>
          </c:dPt>
          <c:dPt>
            <c:idx val="3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48-4F45-8D9C-6AAD31EFB55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48-4F45-8D9C-6AAD31EFB552}"/>
              </c:ext>
            </c:extLst>
          </c:dPt>
          <c:dPt>
            <c:idx val="5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B48-4F45-8D9C-6AAD31EFB552}"/>
              </c:ext>
            </c:extLst>
          </c:dPt>
          <c:dPt>
            <c:idx val="6"/>
            <c:bubble3D val="0"/>
            <c:spPr>
              <a:solidFill>
                <a:schemeClr val="accent5">
                  <a:tint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B48-4F45-8D9C-6AAD31EFB552}"/>
              </c:ext>
            </c:extLst>
          </c:dPt>
          <c:dPt>
            <c:idx val="7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B48-4F45-8D9C-6AAD31EFB552}"/>
              </c:ext>
            </c:extLst>
          </c:dPt>
          <c:dPt>
            <c:idx val="8"/>
            <c:bubble3D val="0"/>
            <c:spPr>
              <a:solidFill>
                <a:schemeClr val="accent5">
                  <a:tint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B48-4F45-8D9C-6AAD31EFB552}"/>
              </c:ext>
            </c:extLst>
          </c:dPt>
          <c:dLbls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B48-4F45-8D9C-6AAD31EFB552}"/>
                </c:ext>
              </c:extLst>
            </c:dLbl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6E7B83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B48-4F45-8D9C-6AAD31EFB552}"/>
                </c:ext>
              </c:extLst>
            </c:dLbl>
            <c:dLbl>
              <c:idx val="6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6E7B83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B48-4F45-8D9C-6AAD31EFB55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Brand 1</c:v>
                </c:pt>
                <c:pt idx="1">
                  <c:v>Brand 2</c:v>
                </c:pt>
                <c:pt idx="2">
                  <c:v>Brand 3</c:v>
                </c:pt>
                <c:pt idx="3">
                  <c:v>Brand 4</c:v>
                </c:pt>
                <c:pt idx="4">
                  <c:v>Brand 5</c:v>
                </c:pt>
                <c:pt idx="5">
                  <c:v>Brand 6</c:v>
                </c:pt>
                <c:pt idx="6">
                  <c:v>Brand 7</c:v>
                </c:pt>
                <c:pt idx="7">
                  <c:v>Brand 8</c:v>
                </c:pt>
                <c:pt idx="8">
                  <c:v>Brand 9</c:v>
                </c:pt>
              </c:strCache>
            </c:strRef>
          </c:cat>
          <c:val>
            <c:numRef>
              <c:f>Sheet1!$B$2:$B$10</c:f>
              <c:numCache>
                <c:formatCode>0.00</c:formatCode>
                <c:ptCount val="9"/>
                <c:pt idx="0">
                  <c:v>8.17771495496625</c:v>
                </c:pt>
                <c:pt idx="1">
                  <c:v>21.229842275892043</c:v>
                </c:pt>
                <c:pt idx="2">
                  <c:v>14.118032244102359</c:v>
                </c:pt>
                <c:pt idx="3">
                  <c:v>8.4862576624779607</c:v>
                </c:pt>
                <c:pt idx="4">
                  <c:v>1.6396687015133951</c:v>
                </c:pt>
                <c:pt idx="5">
                  <c:v>4.1555430269910341</c:v>
                </c:pt>
                <c:pt idx="6">
                  <c:v>0.18667320400340001</c:v>
                </c:pt>
                <c:pt idx="7">
                  <c:v>31.457930258869791</c:v>
                </c:pt>
                <c:pt idx="8">
                  <c:v>10.724834739401269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B48-4F45-8D9C-6AAD31EFB5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Roboto Thin" panose="02000000000000000000" pitchFamily="2" charset="0"/>
          <a:ea typeface="Roboto Thin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288396631637099E-2"/>
          <c:y val="1.8008718456600299E-2"/>
          <c:w val="0.91788656806671898"/>
          <c:h val="0.88348221170012298"/>
        </c:manualLayout>
      </c:layout>
      <c:lineChart>
        <c:grouping val="standard"/>
        <c:varyColors val="0"/>
        <c:ser>
          <c:idx val="1"/>
          <c:order val="0"/>
          <c:tx>
            <c:strRef>
              <c:f>Moon!$B$2</c:f>
              <c:strCache>
                <c:ptCount val="1"/>
                <c:pt idx="0">
                  <c:v>avg time fixating</c:v>
                </c:pt>
              </c:strCache>
            </c:strRef>
          </c:tx>
          <c:spPr>
            <a:ln w="28575" cap="rnd">
              <a:solidFill>
                <a:schemeClr val="bg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Moon!$B$3:$B$17</c:f>
              <c:numCache>
                <c:formatCode>General</c:formatCode>
                <c:ptCount val="15"/>
                <c:pt idx="0">
                  <c:v>-5.2630000000000003E-3</c:v>
                </c:pt>
                <c:pt idx="1">
                  <c:v>3.7234000000000003E-2</c:v>
                </c:pt>
                <c:pt idx="2">
                  <c:v>3.6457999999999997E-2</c:v>
                </c:pt>
                <c:pt idx="3">
                  <c:v>4.1237000000000003E-2</c:v>
                </c:pt>
                <c:pt idx="4">
                  <c:v>6.25E-2</c:v>
                </c:pt>
                <c:pt idx="5">
                  <c:v>8.4209999999999993E-2</c:v>
                </c:pt>
                <c:pt idx="6">
                  <c:v>5.6701000000000001E-2</c:v>
                </c:pt>
                <c:pt idx="7">
                  <c:v>6.7708000000000004E-2</c:v>
                </c:pt>
                <c:pt idx="8">
                  <c:v>7.2915999999999995E-2</c:v>
                </c:pt>
                <c:pt idx="9">
                  <c:v>6.3157000000000005E-2</c:v>
                </c:pt>
                <c:pt idx="10">
                  <c:v>6.3828999999999997E-2</c:v>
                </c:pt>
                <c:pt idx="11">
                  <c:v>7.3683999999999999E-2</c:v>
                </c:pt>
                <c:pt idx="12">
                  <c:v>0.13684199999999999</c:v>
                </c:pt>
                <c:pt idx="13">
                  <c:v>0.12631500000000001</c:v>
                </c:pt>
                <c:pt idx="14">
                  <c:v>0.123711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0-5942-A83E-17A40E81A617}"/>
            </c:ext>
          </c:extLst>
        </c:ser>
        <c:ser>
          <c:idx val="0"/>
          <c:order val="1"/>
          <c:tx>
            <c:strRef>
              <c:f>Moon!$C$2</c:f>
              <c:strCache>
                <c:ptCount val="1"/>
              </c:strCache>
            </c:strRef>
          </c:tx>
          <c:spPr>
            <a:ln w="28575" cap="rnd">
              <a:solidFill>
                <a:srgbClr val="89CE25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Moon!$C$3:$C$17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0-5942-A83E-17A40E81A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9288064"/>
        <c:axId val="34418624"/>
      </c:lineChart>
      <c:catAx>
        <c:axId val="139288064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solidFill>
            <a:schemeClr val="bg1"/>
          </a:solidFill>
          <a:ln w="19050" cap="flat" cmpd="sng" algn="ctr">
            <a:solidFill>
              <a:srgbClr val="6E7B8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34418624"/>
        <c:crossesAt val="-0.15000000000000002"/>
        <c:auto val="1"/>
        <c:lblAlgn val="ctr"/>
        <c:lblOffset val="100"/>
        <c:tickMarkSkip val="1"/>
        <c:noMultiLvlLbl val="0"/>
      </c:catAx>
      <c:valAx>
        <c:axId val="34418624"/>
        <c:scaling>
          <c:orientation val="minMax"/>
          <c:max val="0.15000000000000002"/>
          <c:min val="-0.1500000000000000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out"/>
        <c:tickLblPos val="nextTo"/>
        <c:spPr>
          <a:noFill/>
          <a:ln w="19050">
            <a:solidFill>
              <a:srgbClr val="6E7B8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39288064"/>
        <c:crosses val="autoZero"/>
        <c:crossBetween val="between"/>
        <c:majorUnit val="4.0000000000000008E-2"/>
        <c:minorUnit val="2.0000000000000004E-2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explosion val="0"/>
            <c:spPr>
              <a:solidFill>
                <a:schemeClr val="accent6">
                  <a:shade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82-D445-A832-AD64B1CBF197}"/>
              </c:ext>
            </c:extLst>
          </c:dPt>
          <c:dPt>
            <c:idx val="1"/>
            <c:bubble3D val="0"/>
            <c:explosion val="24"/>
            <c:spPr>
              <a:solidFill>
                <a:schemeClr val="accent6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82-D445-A832-AD64B1CBF197}"/>
              </c:ext>
            </c:extLst>
          </c:dPt>
          <c:dPt>
            <c:idx val="2"/>
            <c:bubble3D val="0"/>
            <c:spPr>
              <a:solidFill>
                <a:schemeClr val="accent6">
                  <a:shade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82-D445-A832-AD64B1CBF197}"/>
              </c:ext>
            </c:extLst>
          </c:dPt>
          <c:dPt>
            <c:idx val="3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82-D445-A832-AD64B1CBF197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F82-D445-A832-AD64B1CBF197}"/>
              </c:ext>
            </c:extLst>
          </c:dPt>
          <c:dPt>
            <c:idx val="5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F82-D445-A832-AD64B1CBF197}"/>
              </c:ext>
            </c:extLst>
          </c:dPt>
          <c:dPt>
            <c:idx val="6"/>
            <c:bubble3D val="0"/>
            <c:spPr>
              <a:solidFill>
                <a:schemeClr val="accent6">
                  <a:tint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F82-D445-A832-AD64B1CBF197}"/>
              </c:ext>
            </c:extLst>
          </c:dPt>
          <c:dPt>
            <c:idx val="7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F82-D445-A832-AD64B1CBF197}"/>
              </c:ext>
            </c:extLst>
          </c:dPt>
          <c:dPt>
            <c:idx val="8"/>
            <c:bubble3D val="0"/>
            <c:spPr>
              <a:solidFill>
                <a:schemeClr val="accent6">
                  <a:tint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F82-D445-A832-AD64B1CBF197}"/>
              </c:ext>
            </c:extLst>
          </c:dPt>
          <c:dLbls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F82-D445-A832-AD64B1CBF197}"/>
                </c:ext>
              </c:extLst>
            </c:dLbl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6E7B83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F82-D445-A832-AD64B1CBF197}"/>
                </c:ext>
              </c:extLst>
            </c:dLbl>
            <c:dLbl>
              <c:idx val="5"/>
              <c:layout>
                <c:manualLayout>
                  <c:x val="1.027383961848006E-2"/>
                  <c:y val="-7.8274151612566147E-3"/>
                </c:manualLayout>
              </c:layout>
              <c:tx>
                <c:rich>
                  <a:bodyPr/>
                  <a:lstStyle/>
                  <a:p>
                    <a:fld id="{90154369-36A7-C84F-A15E-F2031CE1EFE0}" type="VALUE">
                      <a:rPr lang="en-US">
                        <a:solidFill>
                          <a:srgbClr val="6E7B83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F82-D445-A832-AD64B1CBF197}"/>
                </c:ext>
              </c:extLst>
            </c:dLbl>
            <c:dLbl>
              <c:idx val="6"/>
              <c:layout>
                <c:manualLayout>
                  <c:x val="-1.276435735283806E-2"/>
                  <c:y val="-3.77984953070544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6E7B83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324574663430903E-2"/>
                      <c:h val="7.18171257168497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EF82-D445-A832-AD64B1CBF19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Brand 1</c:v>
                </c:pt>
                <c:pt idx="1">
                  <c:v>Brand 2</c:v>
                </c:pt>
                <c:pt idx="2">
                  <c:v>Brand 3</c:v>
                </c:pt>
                <c:pt idx="3">
                  <c:v>Brand 4</c:v>
                </c:pt>
                <c:pt idx="4">
                  <c:v>Brand 5</c:v>
                </c:pt>
                <c:pt idx="5">
                  <c:v>Brand 6</c:v>
                </c:pt>
                <c:pt idx="6">
                  <c:v>Brand 7</c:v>
                </c:pt>
                <c:pt idx="7">
                  <c:v>Brand 8</c:v>
                </c:pt>
                <c:pt idx="8">
                  <c:v>Brand 9</c:v>
                </c:pt>
              </c:strCache>
            </c:strRef>
          </c:cat>
          <c:val>
            <c:numRef>
              <c:f>Sheet1!$F$2:$F$10</c:f>
              <c:numCache>
                <c:formatCode>0.0</c:formatCode>
                <c:ptCount val="9"/>
                <c:pt idx="0">
                  <c:v>9.6599313449978155</c:v>
                </c:pt>
                <c:pt idx="1">
                  <c:v>20.664765503018288</c:v>
                </c:pt>
                <c:pt idx="2">
                  <c:v>13.1863571366823</c:v>
                </c:pt>
                <c:pt idx="3">
                  <c:v>8.5784057053438794</c:v>
                </c:pt>
                <c:pt idx="4">
                  <c:v>1.4382798042543981</c:v>
                </c:pt>
                <c:pt idx="5">
                  <c:v>3.3816050419844981</c:v>
                </c:pt>
                <c:pt idx="6">
                  <c:v>0.12247444027679999</c:v>
                </c:pt>
                <c:pt idx="7">
                  <c:v>33.543771249617983</c:v>
                </c:pt>
                <c:pt idx="8">
                  <c:v>11.24578996477354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F82-D445-A832-AD64B1CBF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Roboto Thin" panose="02000000000000000000" pitchFamily="2" charset="0"/>
          <a:ea typeface="Roboto Thin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ova Light" panose="020B0304020202020204" pitchFamily="34" charset="0"/>
              </a:defRPr>
            </a:pPr>
            <a:r>
              <a:rPr lang="en-US" sz="1600" b="0" i="0" dirty="0"/>
              <a:t>CORRELATION TO PREFERENCE BY MESSAGE FOCUS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 Nova Light" panose="020B03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4476600561199696E-2"/>
          <c:y val="0.12366511372950122"/>
          <c:w val="0.94701405934327521"/>
          <c:h val="0.7673513556653154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8FCC0E">
                <a:alpha val="80000"/>
              </a:srgb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8FCC0E">
                  <a:alpha val="80000"/>
                </a:srgbClr>
              </a:solidFill>
              <a:ln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52-7F4A-9725-D26045C25B82}"/>
              </c:ext>
            </c:extLst>
          </c:dPt>
          <c:cat>
            <c:strRef>
              <c:f>(Sheet1!$I$1,Sheet1!$N$1,Sheet1!$Q$1,Sheet1!$AI$1)</c:f>
              <c:strCache>
                <c:ptCount val="4"/>
                <c:pt idx="0">
                  <c:v>FLAVOR FOCUS</c:v>
                </c:pt>
                <c:pt idx="1">
                  <c:v>ORIGIN</c:v>
                </c:pt>
                <c:pt idx="2">
                  <c:v>EXPERIENCE</c:v>
                </c:pt>
                <c:pt idx="3">
                  <c:v>BEING THE BEST</c:v>
                </c:pt>
              </c:strCache>
            </c:strRef>
          </c:cat>
          <c:val>
            <c:numRef>
              <c:f>(Sheet1!$I$32,Sheet1!$N$32,Sheet1!$Q$32,Sheet1!$AI$32)</c:f>
              <c:numCache>
                <c:formatCode>0%</c:formatCode>
                <c:ptCount val="4"/>
                <c:pt idx="0">
                  <c:v>-9.726019222913837E-2</c:v>
                </c:pt>
                <c:pt idx="1">
                  <c:v>-4.5216282830382364E-2</c:v>
                </c:pt>
                <c:pt idx="2">
                  <c:v>-1.0170490401764508E-2</c:v>
                </c:pt>
                <c:pt idx="3">
                  <c:v>0.19467362032730381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52-7F4A-9725-D26045C25B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4797312"/>
        <c:axId val="674790752"/>
      </c:barChart>
      <c:catAx>
        <c:axId val="674797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ova Light" panose="020B0304020202020204" pitchFamily="34" charset="0"/>
              </a:defRPr>
            </a:pPr>
            <a:endParaRPr lang="en-US"/>
          </a:p>
        </c:txPr>
        <c:crossAx val="674790752"/>
        <c:crosses val="autoZero"/>
        <c:auto val="1"/>
        <c:lblAlgn val="ctr"/>
        <c:lblOffset val="100"/>
        <c:noMultiLvlLbl val="0"/>
      </c:catAx>
      <c:valAx>
        <c:axId val="674790752"/>
        <c:scaling>
          <c:orientation val="minMax"/>
          <c:max val="0.30000000000000004"/>
          <c:min val="-0.1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Arial Nova Light" panose="020B0304020202020204" pitchFamily="34" charset="0"/>
                  </a:defRPr>
                </a:pPr>
                <a:r>
                  <a:rPr lang="en-US" b="0" i="0" dirty="0"/>
                  <a:t>Correlation to Increase in Preference</a:t>
                </a:r>
              </a:p>
            </c:rich>
          </c:tx>
          <c:layout>
            <c:manualLayout>
              <c:xMode val="edge"/>
              <c:yMode val="edge"/>
              <c:x val="5.6301530637010962E-3"/>
              <c:y val="0.114642309023119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ova Light" panose="020B03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crossAx val="67479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0000">
        <a:alpha val="50196"/>
      </a:srgbClr>
    </a:solidFill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Arial Nova Light" panose="020B030402020202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ova Light" panose="020B0304020202020204" pitchFamily="34" charset="0"/>
              </a:defRPr>
            </a:pPr>
            <a:r>
              <a:rPr lang="en-US"/>
              <a:t>Correlation to Increase in Preference for Scotch Brand</a:t>
            </a:r>
          </a:p>
        </c:rich>
      </c:tx>
      <c:layout>
        <c:manualLayout>
          <c:xMode val="edge"/>
          <c:yMode val="edge"/>
          <c:x val="0.12926429816158616"/>
          <c:y val="3.23722330956243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 Nova Light" panose="020B03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944285996861911E-2"/>
          <c:y val="0.10518671248111551"/>
          <c:w val="0.90878294094383472"/>
          <c:h val="0.7158137405254422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FF33">
                <a:alpha val="50196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>
                  <a:alpha val="5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DC-8842-9A89-A37A1D794F0C}"/>
              </c:ext>
            </c:extLst>
          </c:dPt>
          <c:cat>
            <c:strRef>
              <c:f>(Sheet1!$H$1,Sheet1!$AD$1,Sheet1!$AJ$1)</c:f>
              <c:strCache>
                <c:ptCount val="3"/>
                <c:pt idx="0">
                  <c:v>"WHISKEY"</c:v>
                </c:pt>
                <c:pt idx="1">
                  <c:v>"SINGLE MALT"</c:v>
                </c:pt>
                <c:pt idx="2">
                  <c:v>"SCOTCH"</c:v>
                </c:pt>
              </c:strCache>
            </c:strRef>
          </c:cat>
          <c:val>
            <c:numRef>
              <c:f>(Sheet1!$H$32,Sheet1!$AD$32,Sheet1!$AJ$32)</c:f>
              <c:numCache>
                <c:formatCode>0%</c:formatCode>
                <c:ptCount val="3"/>
                <c:pt idx="0">
                  <c:v>-0.1245629108636527</c:v>
                </c:pt>
                <c:pt idx="1">
                  <c:v>0.143052772405519</c:v>
                </c:pt>
                <c:pt idx="2">
                  <c:v>0.19467362032730381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DC-8842-9A89-A37A1D794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4797312"/>
        <c:axId val="674790752"/>
      </c:barChart>
      <c:catAx>
        <c:axId val="674797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Arial Nova Light" panose="020B0304020202020204" pitchFamily="34" charset="0"/>
                  </a:defRPr>
                </a:pPr>
                <a:r>
                  <a:rPr lang="en-US"/>
                  <a:t>Presence of Message Components </a:t>
                </a:r>
              </a:p>
            </c:rich>
          </c:tx>
          <c:layout>
            <c:manualLayout>
              <c:xMode val="edge"/>
              <c:yMode val="edge"/>
              <c:x val="0.30598855922871881"/>
              <c:y val="0.924487128637883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ova Light" panose="020B03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ova Light" panose="020B0304020202020204" pitchFamily="34" charset="0"/>
              </a:defRPr>
            </a:pPr>
            <a:endParaRPr lang="en-US"/>
          </a:p>
        </c:txPr>
        <c:crossAx val="674790752"/>
        <c:crosses val="autoZero"/>
        <c:auto val="1"/>
        <c:lblAlgn val="ctr"/>
        <c:lblOffset val="100"/>
        <c:noMultiLvlLbl val="0"/>
      </c:catAx>
      <c:valAx>
        <c:axId val="674790752"/>
        <c:scaling>
          <c:orientation val="minMax"/>
          <c:max val="0.30000000000000004"/>
          <c:min val="-0.1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Arial Nova Light" panose="020B0304020202020204" pitchFamily="34" charset="0"/>
                  </a:defRPr>
                </a:pPr>
                <a:r>
                  <a:rPr lang="en-US"/>
                  <a:t>Correlation to Increase in Preference</a:t>
                </a:r>
              </a:p>
            </c:rich>
          </c:tx>
          <c:layout>
            <c:manualLayout>
              <c:xMode val="edge"/>
              <c:yMode val="edge"/>
              <c:x val="2.01381513452254E-2"/>
              <c:y val="0.15111269118696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ova Light" panose="020B03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crossAx val="67479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0000">
        <a:alpha val="40000"/>
      </a:srgbClr>
    </a:solidFill>
    <a:ln>
      <a:noFill/>
    </a:ln>
    <a:effectLst/>
  </c:spPr>
  <c:txPr>
    <a:bodyPr/>
    <a:lstStyle/>
    <a:p>
      <a:pPr>
        <a:defRPr sz="1200" b="0" i="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Arial Nova Light" panose="020B03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IMPACT ON PREFERENCE</a:t>
            </a:r>
          </a:p>
        </c:rich>
      </c:tx>
      <c:layout>
        <c:manualLayout>
          <c:xMode val="edge"/>
          <c:yMode val="edge"/>
          <c:x val="0.38434744196892628"/>
          <c:y val="3.43660448716734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581515505960517E-3"/>
          <c:y val="0.14219104814960865"/>
          <c:w val="0.98806626925800145"/>
          <c:h val="0.702224494158633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Sheet1!$B$52</c:f>
              <c:strCache>
                <c:ptCount val="1"/>
                <c:pt idx="0">
                  <c:v>JW Red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Sheet1!$A$57:$A$58</c:f>
              <c:strCache>
                <c:ptCount val="2"/>
                <c:pt idx="0">
                  <c:v>22. Johnnie Walker Black Label contains over 29 single malts from the 4 corners of Scotland</c:v>
                </c:pt>
                <c:pt idx="1">
                  <c:v>23. Johnnie Walker Black Label is made with single malts from over 29 distilleries across Scotland</c:v>
                </c:pt>
              </c:strCache>
            </c:strRef>
          </c:cat>
          <c:val>
            <c:numRef>
              <c:f>Sheet1!$B$57:$B$58</c:f>
              <c:numCache>
                <c:formatCode>0.00</c:formatCode>
                <c:ptCount val="2"/>
                <c:pt idx="0">
                  <c:v>0.38128062135565521</c:v>
                </c:pt>
                <c:pt idx="1">
                  <c:v>-0.43781466846971551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D-4648-869F-B7A24FEB3B92}"/>
            </c:ext>
          </c:extLst>
        </c:ser>
        <c:ser>
          <c:idx val="1"/>
          <c:order val="1"/>
          <c:tx>
            <c:strRef>
              <c:f>Sheet1!$C$52</c:f>
              <c:strCache>
                <c:ptCount val="1"/>
                <c:pt idx="0">
                  <c:v>JW Black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Sheet1!$A$57:$A$58</c:f>
              <c:strCache>
                <c:ptCount val="2"/>
                <c:pt idx="0">
                  <c:v>22. Johnnie Walker Black Label contains over 29 single malts from the 4 corners of Scotland</c:v>
                </c:pt>
                <c:pt idx="1">
                  <c:v>23. Johnnie Walker Black Label is made with single malts from over 29 distilleries across Scotland</c:v>
                </c:pt>
              </c:strCache>
            </c:strRef>
          </c:cat>
          <c:val>
            <c:numRef>
              <c:f>Sheet1!$C$57:$C$58</c:f>
              <c:numCache>
                <c:formatCode>0.00</c:formatCode>
                <c:ptCount val="2"/>
                <c:pt idx="0">
                  <c:v>1.307133339175766</c:v>
                </c:pt>
                <c:pt idx="1">
                  <c:v>4.851090379482681E-2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D-4648-869F-B7A24FEB3B92}"/>
            </c:ext>
          </c:extLst>
        </c:ser>
        <c:ser>
          <c:idx val="2"/>
          <c:order val="2"/>
          <c:tx>
            <c:strRef>
              <c:f>Sheet1!$E$52</c:f>
              <c:strCache>
                <c:ptCount val="1"/>
                <c:pt idx="0">
                  <c:v>JW Brand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Sheet1!$A$57:$A$58</c:f>
              <c:strCache>
                <c:ptCount val="2"/>
                <c:pt idx="0">
                  <c:v>22. Johnnie Walker Black Label contains over 29 single malts from the 4 corners of Scotland</c:v>
                </c:pt>
                <c:pt idx="1">
                  <c:v>23. Johnnie Walker Black Label is made with single malts from over 29 distilleries across Scotland</c:v>
                </c:pt>
              </c:strCache>
            </c:strRef>
          </c:cat>
          <c:val>
            <c:numRef>
              <c:f>Sheet1!$E$57:$E$58</c:f>
              <c:numCache>
                <c:formatCode>0.00</c:formatCode>
                <c:ptCount val="2"/>
                <c:pt idx="0">
                  <c:v>1.6884139605314212</c:v>
                </c:pt>
                <c:pt idx="1">
                  <c:v>-0.3893037646748887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BD-4648-869F-B7A24FEB3B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3664944"/>
        <c:axId val="653665272"/>
      </c:barChart>
      <c:catAx>
        <c:axId val="65366494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crossAx val="653665272"/>
        <c:crosses val="autoZero"/>
        <c:auto val="1"/>
        <c:lblAlgn val="ctr"/>
        <c:lblOffset val="100"/>
        <c:noMultiLvlLbl val="0"/>
      </c:catAx>
      <c:valAx>
        <c:axId val="653665272"/>
        <c:scaling>
          <c:orientation val="minMax"/>
          <c:max val="3"/>
          <c:min val="-3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0.0" sourceLinked="0"/>
        <c:majorTickMark val="out"/>
        <c:minorTickMark val="none"/>
        <c:tickLblPos val="nextTo"/>
        <c:crossAx val="653664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000000">
        <a:alpha val="29000"/>
      </a:srgbClr>
    </a:solidFill>
    <a:ln>
      <a:noFill/>
    </a:ln>
    <a:effectLst/>
  </c:spPr>
  <c:txPr>
    <a:bodyPr/>
    <a:lstStyle/>
    <a:p>
      <a:pPr>
        <a:defRPr sz="1100" b="0">
          <a:solidFill>
            <a:schemeClr val="bg1"/>
          </a:solidFill>
          <a:latin typeface="Roboto Thin" panose="02000000000000000000" pitchFamily="2" charset="0"/>
          <a:ea typeface="Roboto Thin" panose="02000000000000000000" pitchFamily="2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r>
              <a:rPr lang="en-US" sz="1600"/>
              <a:t>RELATIVE SHARE SOURCED FROM EACH COMPETITOR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Sheet1!$D$25</c:f>
              <c:strCache>
                <c:ptCount val="1"/>
                <c:pt idx="0">
                  <c:v>Svedka</c:v>
                </c:pt>
              </c:strCache>
            </c:strRef>
          </c:tx>
          <c:spPr>
            <a:solidFill>
              <a:schemeClr val="accent1">
                <a:shade val="4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Sheet1!$E$24:$I$24</c:f>
              <c:strCache>
                <c:ptCount val="5"/>
                <c:pt idx="0">
                  <c:v>Preferred over…</c:v>
                </c:pt>
                <c:pt idx="1">
                  <c:v>Smoother than…</c:v>
                </c:pt>
                <c:pt idx="2">
                  <c:v>Tastes as Smooth as…</c:v>
                </c:pt>
                <c:pt idx="3">
                  <c:v>Tastes as good as</c:v>
                </c:pt>
                <c:pt idx="4">
                  <c:v>Makes a better…</c:v>
                </c:pt>
              </c:strCache>
            </c:strRef>
          </c:cat>
          <c:val>
            <c:numRef>
              <c:f>Sheet1!$E$25:$I$25</c:f>
              <c:numCache>
                <c:formatCode>General</c:formatCode>
                <c:ptCount val="5"/>
                <c:pt idx="0">
                  <c:v>-1.37</c:v>
                </c:pt>
                <c:pt idx="1">
                  <c:v>-1.92</c:v>
                </c:pt>
                <c:pt idx="2">
                  <c:v>-0.9</c:v>
                </c:pt>
                <c:pt idx="3">
                  <c:v>-1.36</c:v>
                </c:pt>
                <c:pt idx="4">
                  <c:v>-1.29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7-064B-AB51-CA5665086CA9}"/>
            </c:ext>
          </c:extLst>
        </c:ser>
        <c:ser>
          <c:idx val="1"/>
          <c:order val="1"/>
          <c:tx>
            <c:strRef>
              <c:f>Sheet1!$D$26</c:f>
              <c:strCache>
                <c:ptCount val="1"/>
                <c:pt idx="0">
                  <c:v>New Amsterdam</c:v>
                </c:pt>
              </c:strCache>
            </c:strRef>
          </c:tx>
          <c:spPr>
            <a:solidFill>
              <a:schemeClr val="accent1">
                <a:shade val="61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Sheet1!$E$24:$I$24</c:f>
              <c:strCache>
                <c:ptCount val="5"/>
                <c:pt idx="0">
                  <c:v>Preferred over…</c:v>
                </c:pt>
                <c:pt idx="1">
                  <c:v>Smoother than…</c:v>
                </c:pt>
                <c:pt idx="2">
                  <c:v>Tastes as Smooth as…</c:v>
                </c:pt>
                <c:pt idx="3">
                  <c:v>Tastes as good as</c:v>
                </c:pt>
                <c:pt idx="4">
                  <c:v>Makes a better…</c:v>
                </c:pt>
              </c:strCache>
            </c:strRef>
          </c:cat>
          <c:val>
            <c:numRef>
              <c:f>Sheet1!$E$26:$I$26</c:f>
              <c:numCache>
                <c:formatCode>General</c:formatCode>
                <c:ptCount val="5"/>
                <c:pt idx="0">
                  <c:v>-1.06</c:v>
                </c:pt>
                <c:pt idx="1">
                  <c:v>-1.32</c:v>
                </c:pt>
                <c:pt idx="2">
                  <c:v>-0.52</c:v>
                </c:pt>
                <c:pt idx="3">
                  <c:v>-0.59</c:v>
                </c:pt>
                <c:pt idx="4">
                  <c:v>-0.61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B7-064B-AB51-CA5665086CA9}"/>
            </c:ext>
          </c:extLst>
        </c:ser>
        <c:ser>
          <c:idx val="2"/>
          <c:order val="2"/>
          <c:tx>
            <c:strRef>
              <c:f>Sheet1!$D$27</c:f>
              <c:strCache>
                <c:ptCount val="1"/>
                <c:pt idx="0">
                  <c:v>SOURCED FROM TARGET OF COMPETITIVE CLAIM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Sheet1!$E$24:$I$24</c:f>
              <c:strCache>
                <c:ptCount val="5"/>
                <c:pt idx="0">
                  <c:v>Preferred over…</c:v>
                </c:pt>
                <c:pt idx="1">
                  <c:v>Smoother than…</c:v>
                </c:pt>
                <c:pt idx="2">
                  <c:v>Tastes as Smooth as…</c:v>
                </c:pt>
                <c:pt idx="3">
                  <c:v>Tastes as good as</c:v>
                </c:pt>
                <c:pt idx="4">
                  <c:v>Makes a better…</c:v>
                </c:pt>
              </c:strCache>
            </c:strRef>
          </c:cat>
          <c:val>
            <c:numRef>
              <c:f>Sheet1!$E$27:$I$27</c:f>
              <c:numCache>
                <c:formatCode>General</c:formatCode>
                <c:ptCount val="5"/>
                <c:pt idx="0">
                  <c:v>-0.53</c:v>
                </c:pt>
                <c:pt idx="1">
                  <c:v>-0.53</c:v>
                </c:pt>
                <c:pt idx="2">
                  <c:v>-0.38</c:v>
                </c:pt>
                <c:pt idx="3">
                  <c:v>-0.39</c:v>
                </c:pt>
                <c:pt idx="4">
                  <c:v>-0.45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B7-064B-AB51-CA5665086CA9}"/>
            </c:ext>
          </c:extLst>
        </c:ser>
        <c:ser>
          <c:idx val="3"/>
          <c:order val="3"/>
          <c:tx>
            <c:strRef>
              <c:f>Sheet1!$D$28</c:f>
              <c:strCache>
                <c:ptCount val="1"/>
                <c:pt idx="0">
                  <c:v>Absolut</c:v>
                </c:pt>
              </c:strCache>
            </c:strRef>
          </c:tx>
          <c:spPr>
            <a:solidFill>
              <a:srgbClr val="66FF33">
                <a:alpha val="69804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Sheet1!$E$24:$I$24</c:f>
              <c:strCache>
                <c:ptCount val="5"/>
                <c:pt idx="0">
                  <c:v>Preferred over…</c:v>
                </c:pt>
                <c:pt idx="1">
                  <c:v>Smoother than…</c:v>
                </c:pt>
                <c:pt idx="2">
                  <c:v>Tastes as Smooth as…</c:v>
                </c:pt>
                <c:pt idx="3">
                  <c:v>Tastes as good as</c:v>
                </c:pt>
                <c:pt idx="4">
                  <c:v>Makes a better…</c:v>
                </c:pt>
              </c:strCache>
            </c:strRef>
          </c:cat>
          <c:val>
            <c:numRef>
              <c:f>Sheet1!$E$28:$I$28</c:f>
              <c:numCache>
                <c:formatCode>General</c:formatCode>
                <c:ptCount val="5"/>
                <c:pt idx="0">
                  <c:v>-0.32</c:v>
                </c:pt>
                <c:pt idx="1">
                  <c:v>-0.38</c:v>
                </c:pt>
                <c:pt idx="2">
                  <c:v>-0.27</c:v>
                </c:pt>
                <c:pt idx="3">
                  <c:v>-0.22</c:v>
                </c:pt>
                <c:pt idx="4">
                  <c:v>-0.34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B7-064B-AB51-CA5665086CA9}"/>
            </c:ext>
          </c:extLst>
        </c:ser>
        <c:ser>
          <c:idx val="4"/>
          <c:order val="4"/>
          <c:tx>
            <c:strRef>
              <c:f>Sheet1!$D$29</c:f>
              <c:strCache>
                <c:ptCount val="1"/>
                <c:pt idx="0">
                  <c:v>Ketel One</c:v>
                </c:pt>
              </c:strCache>
            </c:strRef>
          </c:tx>
          <c:spPr>
            <a:solidFill>
              <a:schemeClr val="accent1">
                <a:tint val="9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Sheet1!$E$24:$I$24</c:f>
              <c:strCache>
                <c:ptCount val="5"/>
                <c:pt idx="0">
                  <c:v>Preferred over…</c:v>
                </c:pt>
                <c:pt idx="1">
                  <c:v>Smoother than…</c:v>
                </c:pt>
                <c:pt idx="2">
                  <c:v>Tastes as Smooth as…</c:v>
                </c:pt>
                <c:pt idx="3">
                  <c:v>Tastes as good as</c:v>
                </c:pt>
                <c:pt idx="4">
                  <c:v>Makes a better…</c:v>
                </c:pt>
              </c:strCache>
            </c:strRef>
          </c:cat>
          <c:val>
            <c:numRef>
              <c:f>Sheet1!$E$29:$I$29</c:f>
              <c:numCache>
                <c:formatCode>General</c:formatCode>
                <c:ptCount val="5"/>
                <c:pt idx="0">
                  <c:v>-0.17</c:v>
                </c:pt>
                <c:pt idx="1">
                  <c:v>-0.16</c:v>
                </c:pt>
                <c:pt idx="2">
                  <c:v>-0.11</c:v>
                </c:pt>
                <c:pt idx="3">
                  <c:v>-0.01</c:v>
                </c:pt>
                <c:pt idx="4">
                  <c:v>-0.15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B7-064B-AB51-CA5665086CA9}"/>
            </c:ext>
          </c:extLst>
        </c:ser>
        <c:ser>
          <c:idx val="5"/>
          <c:order val="5"/>
          <c:tx>
            <c:strRef>
              <c:f>Sheet1!$D$30</c:f>
              <c:strCache>
                <c:ptCount val="1"/>
                <c:pt idx="0">
                  <c:v>Stoli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Sheet1!$E$24:$I$24</c:f>
              <c:strCache>
                <c:ptCount val="5"/>
                <c:pt idx="0">
                  <c:v>Preferred over…</c:v>
                </c:pt>
                <c:pt idx="1">
                  <c:v>Smoother than…</c:v>
                </c:pt>
                <c:pt idx="2">
                  <c:v>Tastes as Smooth as…</c:v>
                </c:pt>
                <c:pt idx="3">
                  <c:v>Tastes as good as</c:v>
                </c:pt>
                <c:pt idx="4">
                  <c:v>Makes a better…</c:v>
                </c:pt>
              </c:strCache>
            </c:strRef>
          </c:cat>
          <c:val>
            <c:numRef>
              <c:f>Sheet1!$E$30:$I$30</c:f>
              <c:numCache>
                <c:formatCode>General</c:formatCode>
                <c:ptCount val="5"/>
                <c:pt idx="0">
                  <c:v>-0.06</c:v>
                </c:pt>
                <c:pt idx="1">
                  <c:v>-0.03</c:v>
                </c:pt>
                <c:pt idx="2">
                  <c:v>-0.03</c:v>
                </c:pt>
                <c:pt idx="3">
                  <c:v>-0.02</c:v>
                </c:pt>
                <c:pt idx="4">
                  <c:v>-0.05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AB7-064B-AB51-CA5665086CA9}"/>
            </c:ext>
          </c:extLst>
        </c:ser>
        <c:ser>
          <c:idx val="6"/>
          <c:order val="6"/>
          <c:tx>
            <c:strRef>
              <c:f>Sheet1!$D$31</c:f>
              <c:strCache>
                <c:ptCount val="1"/>
                <c:pt idx="0">
                  <c:v>Ciroc</c:v>
                </c:pt>
              </c:strCache>
            </c:strRef>
          </c:tx>
          <c:spPr>
            <a:solidFill>
              <a:schemeClr val="accent1">
                <a:tint val="62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Sheet1!$E$24:$I$24</c:f>
              <c:strCache>
                <c:ptCount val="5"/>
                <c:pt idx="0">
                  <c:v>Preferred over…</c:v>
                </c:pt>
                <c:pt idx="1">
                  <c:v>Smoother than…</c:v>
                </c:pt>
                <c:pt idx="2">
                  <c:v>Tastes as Smooth as…</c:v>
                </c:pt>
                <c:pt idx="3">
                  <c:v>Tastes as good as</c:v>
                </c:pt>
                <c:pt idx="4">
                  <c:v>Makes a better…</c:v>
                </c:pt>
              </c:strCache>
            </c:strRef>
          </c:cat>
          <c:val>
            <c:numRef>
              <c:f>Sheet1!$E$31:$I$31</c:f>
              <c:numCache>
                <c:formatCode>General</c:formatCode>
                <c:ptCount val="5"/>
                <c:pt idx="0">
                  <c:v>-0.04</c:v>
                </c:pt>
                <c:pt idx="1">
                  <c:v>-7.0000000000000007E-2</c:v>
                </c:pt>
                <c:pt idx="2">
                  <c:v>-0.05</c:v>
                </c:pt>
                <c:pt idx="3">
                  <c:v>-0.03</c:v>
                </c:pt>
                <c:pt idx="4">
                  <c:v>-7.0000000000000007E-2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AB7-064B-AB51-CA5665086CA9}"/>
            </c:ext>
          </c:extLst>
        </c:ser>
        <c:ser>
          <c:idx val="7"/>
          <c:order val="7"/>
          <c:tx>
            <c:strRef>
              <c:f>Sheet1!$D$32</c:f>
              <c:strCache>
                <c:ptCount val="1"/>
                <c:pt idx="0">
                  <c:v>Grey Goose</c:v>
                </c:pt>
              </c:strCache>
            </c:strRef>
          </c:tx>
          <c:spPr>
            <a:solidFill>
              <a:schemeClr val="accent1">
                <a:tint val="4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Sheet1!$E$24:$I$24</c:f>
              <c:strCache>
                <c:ptCount val="5"/>
                <c:pt idx="0">
                  <c:v>Preferred over…</c:v>
                </c:pt>
                <c:pt idx="1">
                  <c:v>Smoother than…</c:v>
                </c:pt>
                <c:pt idx="2">
                  <c:v>Tastes as Smooth as…</c:v>
                </c:pt>
                <c:pt idx="3">
                  <c:v>Tastes as good as</c:v>
                </c:pt>
                <c:pt idx="4">
                  <c:v>Makes a better…</c:v>
                </c:pt>
              </c:strCache>
            </c:strRef>
          </c:cat>
          <c:val>
            <c:numRef>
              <c:f>Sheet1!$E$32:$I$32</c:f>
              <c:numCache>
                <c:formatCode>General</c:formatCode>
                <c:ptCount val="5"/>
                <c:pt idx="0">
                  <c:v>0</c:v>
                </c:pt>
                <c:pt idx="1">
                  <c:v>-0.06</c:v>
                </c:pt>
                <c:pt idx="2">
                  <c:v>-7.0000000000000007E-2</c:v>
                </c:pt>
                <c:pt idx="3">
                  <c:v>-0.01</c:v>
                </c:pt>
                <c:pt idx="4">
                  <c:v>-0.06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AB7-064B-AB51-CA5665086CA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52746048"/>
        <c:axId val="452747032"/>
      </c:barChart>
      <c:catAx>
        <c:axId val="45274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endParaRPr lang="en-US"/>
          </a:p>
        </c:txPr>
        <c:crossAx val="452747032"/>
        <c:crosses val="autoZero"/>
        <c:auto val="1"/>
        <c:lblAlgn val="ctr"/>
        <c:lblOffset val="100"/>
        <c:noMultiLvlLbl val="0"/>
      </c:catAx>
      <c:valAx>
        <c:axId val="452747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527460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288396631637099E-2"/>
          <c:y val="1.8008718456600299E-2"/>
          <c:w val="0.91788656806671898"/>
          <c:h val="0.88348221170012298"/>
        </c:manualLayout>
      </c:layout>
      <c:lineChart>
        <c:grouping val="standard"/>
        <c:varyColors val="0"/>
        <c:ser>
          <c:idx val="1"/>
          <c:order val="0"/>
          <c:tx>
            <c:strRef>
              <c:f>Moon!$B$2</c:f>
              <c:strCache>
                <c:ptCount val="1"/>
                <c:pt idx="0">
                  <c:v>avg time fixating</c:v>
                </c:pt>
              </c:strCache>
            </c:strRef>
          </c:tx>
          <c:spPr>
            <a:ln w="28575" cap="rnd">
              <a:solidFill>
                <a:schemeClr val="bg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Moon!$B$3:$B$32</c:f>
              <c:numCache>
                <c:formatCode>General</c:formatCode>
                <c:ptCount val="30"/>
                <c:pt idx="0">
                  <c:v>0</c:v>
                </c:pt>
                <c:pt idx="1">
                  <c:v>1.3043000000000001E-2</c:v>
                </c:pt>
                <c:pt idx="2">
                  <c:v>-4.4200000000000003E-3</c:v>
                </c:pt>
                <c:pt idx="3">
                  <c:v>1.3273999999999999E-2</c:v>
                </c:pt>
                <c:pt idx="4">
                  <c:v>4.4640000000000001E-3</c:v>
                </c:pt>
                <c:pt idx="5">
                  <c:v>9.1739999999999999E-3</c:v>
                </c:pt>
                <c:pt idx="6">
                  <c:v>2.2321000000000001E-2</c:v>
                </c:pt>
                <c:pt idx="7">
                  <c:v>1.8017999999999999E-2</c:v>
                </c:pt>
                <c:pt idx="8">
                  <c:v>4.0177999999999998E-2</c:v>
                </c:pt>
                <c:pt idx="9">
                  <c:v>2.8036999999999999E-2</c:v>
                </c:pt>
                <c:pt idx="10">
                  <c:v>9.7079999999999996E-3</c:v>
                </c:pt>
                <c:pt idx="11">
                  <c:v>3.2406999999999998E-2</c:v>
                </c:pt>
                <c:pt idx="12">
                  <c:v>1.3761000000000001E-2</c:v>
                </c:pt>
                <c:pt idx="13">
                  <c:v>-9.3500000000000007E-3</c:v>
                </c:pt>
                <c:pt idx="14">
                  <c:v>-4.4999999999999997E-3</c:v>
                </c:pt>
                <c:pt idx="15">
                  <c:v>-4.4600000000000004E-3</c:v>
                </c:pt>
                <c:pt idx="16">
                  <c:v>0</c:v>
                </c:pt>
                <c:pt idx="17">
                  <c:v>-1.3390000000000001E-2</c:v>
                </c:pt>
                <c:pt idx="18">
                  <c:v>1.7857000000000001E-2</c:v>
                </c:pt>
                <c:pt idx="19">
                  <c:v>1.8518E-2</c:v>
                </c:pt>
                <c:pt idx="20">
                  <c:v>3.6362999999999999E-2</c:v>
                </c:pt>
                <c:pt idx="21">
                  <c:v>6.8181000000000005E-2</c:v>
                </c:pt>
                <c:pt idx="22">
                  <c:v>3.1817999999999999E-2</c:v>
                </c:pt>
                <c:pt idx="23">
                  <c:v>4.7412999999999997E-2</c:v>
                </c:pt>
                <c:pt idx="24">
                  <c:v>7.8259999999999996E-2</c:v>
                </c:pt>
                <c:pt idx="25">
                  <c:v>7.5220999999999996E-2</c:v>
                </c:pt>
                <c:pt idx="26">
                  <c:v>9.0517E-2</c:v>
                </c:pt>
                <c:pt idx="27">
                  <c:v>6.8181000000000005E-2</c:v>
                </c:pt>
                <c:pt idx="28">
                  <c:v>4.7826E-2</c:v>
                </c:pt>
                <c:pt idx="29">
                  <c:v>2.1929000000000001E-2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79-7648-A0D8-3AB174CC140B}"/>
            </c:ext>
          </c:extLst>
        </c:ser>
        <c:ser>
          <c:idx val="0"/>
          <c:order val="1"/>
          <c:tx>
            <c:strRef>
              <c:f>Moon!$C$2</c:f>
              <c:strCache>
                <c:ptCount val="1"/>
              </c:strCache>
            </c:strRef>
          </c:tx>
          <c:spPr>
            <a:ln w="28575" cap="rnd">
              <a:solidFill>
                <a:srgbClr val="89CE25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Moon!$C$3:$C$32</c:f>
              <c:numCache>
                <c:formatCode>General</c:formatCode>
                <c:ptCount val="30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79-7648-A0D8-3AB174CC14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9288064"/>
        <c:axId val="34418624"/>
      </c:lineChart>
      <c:catAx>
        <c:axId val="139288064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solidFill>
            <a:schemeClr val="bg1"/>
          </a:solidFill>
          <a:ln w="19050" cap="flat" cmpd="sng" algn="ctr">
            <a:solidFill>
              <a:srgbClr val="6E7B8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34418624"/>
        <c:crossesAt val="-0.15000000000000002"/>
        <c:auto val="1"/>
        <c:lblAlgn val="ctr"/>
        <c:lblOffset val="100"/>
        <c:tickLblSkip val="2"/>
        <c:tickMarkSkip val="1"/>
        <c:noMultiLvlLbl val="0"/>
      </c:catAx>
      <c:valAx>
        <c:axId val="34418624"/>
        <c:scaling>
          <c:orientation val="minMax"/>
          <c:max val="0.2"/>
          <c:min val="-0.1500000000000000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out"/>
        <c:tickLblPos val="nextTo"/>
        <c:spPr>
          <a:noFill/>
          <a:ln w="19050">
            <a:solidFill>
              <a:srgbClr val="6E7B8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39288064"/>
        <c:crosses val="autoZero"/>
        <c:crossBetween val="between"/>
        <c:majorUnit val="0.1"/>
        <c:minorUnit val="5.000000000000001E-2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r>
              <a:rPr lang="en-US" sz="1600" dirty="0"/>
              <a:t>Relationship Between Time of Brand on</a:t>
            </a:r>
            <a:r>
              <a:rPr lang="en-US" sz="1600" baseline="0" dirty="0"/>
              <a:t> Screen and Depth of Memory Encoding (single category)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chemeClr val="bg1"/>
              </a:solidFill>
              <a:ln w="50800">
                <a:solidFill>
                  <a:srgbClr val="00B0F0"/>
                </a:solidFill>
              </a:ln>
              <a:effectLst/>
            </c:spPr>
          </c:marker>
          <c:trendline>
            <c:spPr>
              <a:ln w="2857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2833077420816422"/>
                  <c:y val="-0.135523056480950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defRPr>
                    </a:pPr>
                    <a:r>
                      <a:rPr lang="en-US"/>
                      <a:t>r=.41, p &lt;.05)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Sheet2!$F$2:$F$56</c:f>
              <c:numCache>
                <c:formatCode>General</c:formatCode>
                <c:ptCount val="55"/>
                <c:pt idx="0">
                  <c:v>10.615</c:v>
                </c:pt>
                <c:pt idx="1">
                  <c:v>9.6639999999999997</c:v>
                </c:pt>
                <c:pt idx="2">
                  <c:v>7.3150000000000004</c:v>
                </c:pt>
                <c:pt idx="3">
                  <c:v>13.742000000000001</c:v>
                </c:pt>
                <c:pt idx="4">
                  <c:v>11.03</c:v>
                </c:pt>
                <c:pt idx="5">
                  <c:v>21.977</c:v>
                </c:pt>
                <c:pt idx="6">
                  <c:v>9.6069999999999993</c:v>
                </c:pt>
                <c:pt idx="7">
                  <c:v>11.195</c:v>
                </c:pt>
                <c:pt idx="8">
                  <c:v>11.03</c:v>
                </c:pt>
                <c:pt idx="9">
                  <c:v>17.141999999999999</c:v>
                </c:pt>
                <c:pt idx="10">
                  <c:v>9.6639999999999997</c:v>
                </c:pt>
                <c:pt idx="11">
                  <c:v>17.141999999999999</c:v>
                </c:pt>
                <c:pt idx="12">
                  <c:v>4.8140000000000001</c:v>
                </c:pt>
                <c:pt idx="13">
                  <c:v>13.881</c:v>
                </c:pt>
                <c:pt idx="14">
                  <c:v>16.510000000000002</c:v>
                </c:pt>
                <c:pt idx="15">
                  <c:v>14.657</c:v>
                </c:pt>
                <c:pt idx="16">
                  <c:v>6.4219999999999997</c:v>
                </c:pt>
                <c:pt idx="17">
                  <c:v>24.29</c:v>
                </c:pt>
                <c:pt idx="18">
                  <c:v>7.01</c:v>
                </c:pt>
                <c:pt idx="19">
                  <c:v>6.4219999999999997</c:v>
                </c:pt>
                <c:pt idx="20">
                  <c:v>21.977</c:v>
                </c:pt>
                <c:pt idx="21">
                  <c:v>15.14</c:v>
                </c:pt>
                <c:pt idx="22">
                  <c:v>15.14</c:v>
                </c:pt>
                <c:pt idx="23">
                  <c:v>18.815000000000001</c:v>
                </c:pt>
                <c:pt idx="24">
                  <c:v>9.6069999999999993</c:v>
                </c:pt>
                <c:pt idx="25">
                  <c:v>10.608000000000001</c:v>
                </c:pt>
                <c:pt idx="26">
                  <c:v>13.742000000000001</c:v>
                </c:pt>
                <c:pt idx="28">
                  <c:v>9.5</c:v>
                </c:pt>
                <c:pt idx="29">
                  <c:v>9.5</c:v>
                </c:pt>
                <c:pt idx="30">
                  <c:v>10.619</c:v>
                </c:pt>
                <c:pt idx="31">
                  <c:v>9.2240000000000002</c:v>
                </c:pt>
                <c:pt idx="32">
                  <c:v>10.619</c:v>
                </c:pt>
                <c:pt idx="33">
                  <c:v>16.510000000000002</c:v>
                </c:pt>
                <c:pt idx="34">
                  <c:v>8.1370000000000005</c:v>
                </c:pt>
                <c:pt idx="35">
                  <c:v>13.881</c:v>
                </c:pt>
                <c:pt idx="37">
                  <c:v>5.0709999999999971</c:v>
                </c:pt>
                <c:pt idx="38">
                  <c:v>9.2240000000000002</c:v>
                </c:pt>
                <c:pt idx="39">
                  <c:v>10.946</c:v>
                </c:pt>
                <c:pt idx="40">
                  <c:v>9.5</c:v>
                </c:pt>
                <c:pt idx="41">
                  <c:v>8.1370000000000005</c:v>
                </c:pt>
                <c:pt idx="42">
                  <c:v>10.946</c:v>
                </c:pt>
                <c:pt idx="43">
                  <c:v>11.55</c:v>
                </c:pt>
                <c:pt idx="44">
                  <c:v>5.577</c:v>
                </c:pt>
                <c:pt idx="45">
                  <c:v>11.134</c:v>
                </c:pt>
                <c:pt idx="46">
                  <c:v>7.01</c:v>
                </c:pt>
                <c:pt idx="47">
                  <c:v>5.7789999999999999</c:v>
                </c:pt>
                <c:pt idx="48">
                  <c:v>4.8860000000000001</c:v>
                </c:pt>
                <c:pt idx="49">
                  <c:v>5.577</c:v>
                </c:pt>
                <c:pt idx="50">
                  <c:v>9.6530000000000005</c:v>
                </c:pt>
                <c:pt idx="51">
                  <c:v>9.6530000000000005</c:v>
                </c:pt>
                <c:pt idx="52">
                  <c:v>4.8860000000000001</c:v>
                </c:pt>
                <c:pt idx="53">
                  <c:v>5.0709999999999971</c:v>
                </c:pt>
                <c:pt idx="54">
                  <c:v>5.7789999999999999</c:v>
                </c:pt>
              </c:numCache>
            </c:numRef>
          </c:xVal>
          <c:yVal>
            <c:numRef>
              <c:f>Sheet2!$G$2:$G$56</c:f>
              <c:numCache>
                <c:formatCode>_(* #,##0.00_);_(* \(#,##0.00\);_(* "-"??_);_(@_)</c:formatCode>
                <c:ptCount val="55"/>
                <c:pt idx="0">
                  <c:v>0.81269999999999998</c:v>
                </c:pt>
                <c:pt idx="1">
                  <c:v>0.75634906752107678</c:v>
                </c:pt>
                <c:pt idx="2">
                  <c:v>0.74143329252296741</c:v>
                </c:pt>
                <c:pt idx="3">
                  <c:v>0.69946906380746854</c:v>
                </c:pt>
                <c:pt idx="4">
                  <c:v>0.68297633054941076</c:v>
                </c:pt>
                <c:pt idx="5">
                  <c:v>0.65467669447348742</c:v>
                </c:pt>
                <c:pt idx="6">
                  <c:v>0.65467669447348742</c:v>
                </c:pt>
                <c:pt idx="7">
                  <c:v>0.64309859785579448</c:v>
                </c:pt>
                <c:pt idx="8">
                  <c:v>0.63725893065383199</c:v>
                </c:pt>
                <c:pt idx="9">
                  <c:v>0.62548455700225924</c:v>
                </c:pt>
                <c:pt idx="10">
                  <c:v>0.57119173908675935</c:v>
                </c:pt>
                <c:pt idx="11">
                  <c:v>0.56505452634000131</c:v>
                </c:pt>
                <c:pt idx="12">
                  <c:v>0.54036321797476616</c:v>
                </c:pt>
                <c:pt idx="13">
                  <c:v>0.5341621647547814</c:v>
                </c:pt>
                <c:pt idx="14">
                  <c:v>0.51551519260752743</c:v>
                </c:pt>
                <c:pt idx="15">
                  <c:v>0.50928996028365581</c:v>
                </c:pt>
                <c:pt idx="16">
                  <c:v>0.50928996028365581</c:v>
                </c:pt>
                <c:pt idx="17">
                  <c:v>0.49683422176178493</c:v>
                </c:pt>
                <c:pt idx="18">
                  <c:v>0.49060675086548144</c:v>
                </c:pt>
                <c:pt idx="19">
                  <c:v>0.47816019149112238</c:v>
                </c:pt>
                <c:pt idx="20">
                  <c:v>0.45334292119049502</c:v>
                </c:pt>
                <c:pt idx="21">
                  <c:v>0.45334292119049502</c:v>
                </c:pt>
                <c:pt idx="22">
                  <c:v>0.44716316626141889</c:v>
                </c:pt>
                <c:pt idx="23">
                  <c:v>0.43484353536333475</c:v>
                </c:pt>
                <c:pt idx="24">
                  <c:v>0.42870659555690582</c:v>
                </c:pt>
                <c:pt idx="25">
                  <c:v>0.42258684531099766</c:v>
                </c:pt>
                <c:pt idx="26">
                  <c:v>0.41648572369181103</c:v>
                </c:pt>
                <c:pt idx="27">
                  <c:v>0.40434505436851609</c:v>
                </c:pt>
                <c:pt idx="28">
                  <c:v>0.3983083135901313</c:v>
                </c:pt>
                <c:pt idx="29">
                  <c:v>0.3983083135901313</c:v>
                </c:pt>
                <c:pt idx="30">
                  <c:v>0.39229581334697866</c:v>
                </c:pt>
                <c:pt idx="31">
                  <c:v>0.38630891567199405</c:v>
                </c:pt>
                <c:pt idx="32">
                  <c:v>0.38630891567199405</c:v>
                </c:pt>
                <c:pt idx="33">
                  <c:v>0.36851517922557037</c:v>
                </c:pt>
                <c:pt idx="34">
                  <c:v>0.35680480955371752</c:v>
                </c:pt>
                <c:pt idx="35">
                  <c:v>0.32813355899255459</c:v>
                </c:pt>
                <c:pt idx="36">
                  <c:v>0.32813355899255459</c:v>
                </c:pt>
                <c:pt idx="37">
                  <c:v>0.32251235068625733</c:v>
                </c:pt>
                <c:pt idx="38">
                  <c:v>0.31139184530025665</c:v>
                </c:pt>
                <c:pt idx="39">
                  <c:v>0.3058946435815767</c:v>
                </c:pt>
                <c:pt idx="40">
                  <c:v>0.3058946435815767</c:v>
                </c:pt>
                <c:pt idx="41">
                  <c:v>0.30044082564074726</c:v>
                </c:pt>
                <c:pt idx="42">
                  <c:v>0.28434928897071343</c:v>
                </c:pt>
                <c:pt idx="43">
                  <c:v>0.27907847150696352</c:v>
                </c:pt>
                <c:pt idx="44">
                  <c:v>0.24848861232805197</c:v>
                </c:pt>
                <c:pt idx="45">
                  <c:v>0.24848861232805197</c:v>
                </c:pt>
                <c:pt idx="46">
                  <c:v>0.24356976825830517</c:v>
                </c:pt>
                <c:pt idx="47">
                  <c:v>0.21519107597412243</c:v>
                </c:pt>
                <c:pt idx="48">
                  <c:v>0.20175357660783277</c:v>
                </c:pt>
                <c:pt idx="49">
                  <c:v>0.19308112362551302</c:v>
                </c:pt>
                <c:pt idx="50">
                  <c:v>0.16845957221783481</c:v>
                </c:pt>
                <c:pt idx="51">
                  <c:v>0.15694178942847922</c:v>
                </c:pt>
                <c:pt idx="52">
                  <c:v>0.11312733005286135</c:v>
                </c:pt>
                <c:pt idx="53">
                  <c:v>0.10724982666432402</c:v>
                </c:pt>
                <c:pt idx="54">
                  <c:v>0.10439505165810643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071-E944-8350-925AACAF2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5764303"/>
        <c:axId val="1868354703"/>
      </c:scatterChart>
      <c:valAx>
        <c:axId val="1865764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r>
                  <a:rPr lang="en-US"/>
                  <a:t>Time Brand Appears on Screen (seconds)</a:t>
                </a:r>
              </a:p>
            </c:rich>
          </c:tx>
          <c:layout>
            <c:manualLayout>
              <c:xMode val="edge"/>
              <c:yMode val="edge"/>
              <c:x val="0.26858391289991573"/>
              <c:y val="0.937206763335377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endParaRPr lang="en-US"/>
          </a:p>
        </c:txPr>
        <c:crossAx val="1868354703"/>
        <c:crosses val="autoZero"/>
        <c:crossBetween val="midCat"/>
      </c:valAx>
      <c:valAx>
        <c:axId val="1868354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r>
                  <a:rPr lang="en-US" dirty="0"/>
                  <a:t>Percentile Rank of Ad Memory Score</a:t>
                </a:r>
              </a:p>
            </c:rich>
          </c:tx>
          <c:layout>
            <c:manualLayout>
              <c:xMode val="edge"/>
              <c:yMode val="edge"/>
              <c:x val="1.8804757751780159E-3"/>
              <c:y val="0.132940636181857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endParaRPr lang="en-US"/>
          </a:p>
        </c:txPr>
        <c:crossAx val="18657643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0" i="0">
          <a:latin typeface="Roboto Light" panose="02000000000000000000" pitchFamily="2" charset="0"/>
          <a:ea typeface="Roboto Light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288396631637099E-2"/>
          <c:y val="1.8008718456600299E-2"/>
          <c:w val="0.91788656806671898"/>
          <c:h val="0.88348221170012298"/>
        </c:manualLayout>
      </c:layout>
      <c:lineChart>
        <c:grouping val="standard"/>
        <c:varyColors val="0"/>
        <c:ser>
          <c:idx val="1"/>
          <c:order val="0"/>
          <c:tx>
            <c:strRef>
              <c:f>Moon!$B$2</c:f>
              <c:strCache>
                <c:ptCount val="1"/>
                <c:pt idx="0">
                  <c:v>avg time fixating</c:v>
                </c:pt>
              </c:strCache>
            </c:strRef>
          </c:tx>
          <c:spPr>
            <a:ln w="28575" cap="rnd">
              <a:solidFill>
                <a:schemeClr val="bg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Moon!$B$3:$B$17</c:f>
              <c:numCache>
                <c:formatCode>General</c:formatCode>
                <c:ptCount val="15"/>
                <c:pt idx="0">
                  <c:v>-5.2599999999999999E-3</c:v>
                </c:pt>
                <c:pt idx="1">
                  <c:v>3.7234000000000003E-2</c:v>
                </c:pt>
                <c:pt idx="2">
                  <c:v>3.6457999999999997E-2</c:v>
                </c:pt>
                <c:pt idx="3">
                  <c:v>4.1237000000000003E-2</c:v>
                </c:pt>
                <c:pt idx="4">
                  <c:v>6.25E-2</c:v>
                </c:pt>
                <c:pt idx="5">
                  <c:v>8.4209999999999993E-2</c:v>
                </c:pt>
                <c:pt idx="6">
                  <c:v>5.6701000000000001E-2</c:v>
                </c:pt>
                <c:pt idx="7">
                  <c:v>6.7708000000000004E-2</c:v>
                </c:pt>
                <c:pt idx="8">
                  <c:v>7.2915999999999995E-2</c:v>
                </c:pt>
                <c:pt idx="9">
                  <c:v>6.3157000000000005E-2</c:v>
                </c:pt>
                <c:pt idx="10">
                  <c:v>6.3828999999999997E-2</c:v>
                </c:pt>
                <c:pt idx="11">
                  <c:v>7.3683999999999999E-2</c:v>
                </c:pt>
                <c:pt idx="12">
                  <c:v>0.13684199999999999</c:v>
                </c:pt>
                <c:pt idx="13">
                  <c:v>0.12631500000000001</c:v>
                </c:pt>
                <c:pt idx="14">
                  <c:v>0.123711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07-8143-ACB9-B7AD3DE5A4DE}"/>
            </c:ext>
          </c:extLst>
        </c:ser>
        <c:ser>
          <c:idx val="0"/>
          <c:order val="1"/>
          <c:tx>
            <c:strRef>
              <c:f>Moon!$C$2</c:f>
              <c:strCache>
                <c:ptCount val="1"/>
              </c:strCache>
            </c:strRef>
          </c:tx>
          <c:spPr>
            <a:ln w="28575" cap="rnd">
              <a:solidFill>
                <a:srgbClr val="89CE25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Moon!$C$3:$C$17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07-8143-ACB9-B7AD3DE5A4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9288064"/>
        <c:axId val="34418624"/>
      </c:lineChart>
      <c:catAx>
        <c:axId val="139288064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solidFill>
            <a:schemeClr val="bg1"/>
          </a:solidFill>
          <a:ln w="19050" cap="flat" cmpd="sng" algn="ctr">
            <a:solidFill>
              <a:srgbClr val="6E7B8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34418624"/>
        <c:crossesAt val="-0.15000000000000002"/>
        <c:auto val="1"/>
        <c:lblAlgn val="ctr"/>
        <c:lblOffset val="100"/>
        <c:tickMarkSkip val="1"/>
        <c:noMultiLvlLbl val="0"/>
      </c:catAx>
      <c:valAx>
        <c:axId val="34418624"/>
        <c:scaling>
          <c:orientation val="minMax"/>
          <c:max val="0.15000000000000002"/>
          <c:min val="-0.1500000000000000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out"/>
        <c:tickLblPos val="nextTo"/>
        <c:spPr>
          <a:noFill/>
          <a:ln w="19050">
            <a:solidFill>
              <a:srgbClr val="6E7B8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39288064"/>
        <c:crosses val="autoZero"/>
        <c:crossBetween val="between"/>
        <c:majorUnit val="4.0000000000000008E-2"/>
        <c:minorUnit val="2.0000000000000004E-2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ACFC0-B92B-BD4D-8AEA-2060F30FB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3C0EC-DFA7-8C4E-AE54-4E1A09178CE5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A357B-7DD1-814B-A6C4-ADD7B8175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74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47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62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9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49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25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6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3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5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90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0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77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40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production of Dream Crazy captivates attention, yet underdelivers on emotional engagement. </a:t>
            </a:r>
          </a:p>
          <a:p>
            <a:endParaRPr lang="en-US" sz="1200" dirty="0"/>
          </a:p>
          <a:p>
            <a:r>
              <a:rPr lang="en-US" sz="1200" dirty="0"/>
              <a:t>The lack of emotion influences degree of memory for the brand.</a:t>
            </a:r>
          </a:p>
          <a:p>
            <a:endParaRPr lang="en-US" sz="1200" dirty="0"/>
          </a:p>
          <a:p>
            <a:r>
              <a:rPr lang="en-US" sz="1200" dirty="0"/>
              <a:t>While providing an overall positive lift for the brand, Dream Crazy underperforms the marketplace norms.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A357B-7DD1-814B-A6C4-ADD7B81756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(null)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(null)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(null)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(null)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02772"/>
            <a:ext cx="10571254" cy="4518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291072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7AE6559-AF2E-3A43-8B7C-ED6C349B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68245" cy="85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751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182B4B-C122-B944-8E28-A6B3EF94E69A}"/>
              </a:ext>
            </a:extLst>
          </p:cNvPr>
          <p:cNvSpPr/>
          <p:nvPr userDrawn="1"/>
        </p:nvSpPr>
        <p:spPr>
          <a:xfrm>
            <a:off x="-55658" y="365125"/>
            <a:ext cx="688940" cy="850611"/>
          </a:xfrm>
          <a:prstGeom prst="rect">
            <a:avLst/>
          </a:prstGeom>
          <a:solidFill>
            <a:srgbClr val="43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CBD44F46-CC76-3E49-B095-8AADE0CFA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292751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4A763C1-7DEA-C845-BD39-8CB6AAE8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68245" cy="85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1B1F12-942A-C447-84FB-378FFCEE2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297"/>
            <a:ext cx="10515600" cy="4499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6770D-CB52-FE4E-A4EB-4847A7C13CB6}"/>
              </a:ext>
            </a:extLst>
          </p:cNvPr>
          <p:cNvSpPr/>
          <p:nvPr userDrawn="1"/>
        </p:nvSpPr>
        <p:spPr>
          <a:xfrm>
            <a:off x="0" y="365125"/>
            <a:ext cx="633282" cy="850611"/>
          </a:xfrm>
          <a:prstGeom prst="rect">
            <a:avLst/>
          </a:prstGeom>
          <a:solidFill>
            <a:srgbClr val="1F9B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9B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99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292751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4A763C1-7DEA-C845-BD39-8CB6AAE8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68245" cy="85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1B1F12-942A-C447-84FB-378FFCEE2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297"/>
            <a:ext cx="10515600" cy="4499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6770D-CB52-FE4E-A4EB-4847A7C13CB6}"/>
              </a:ext>
            </a:extLst>
          </p:cNvPr>
          <p:cNvSpPr/>
          <p:nvPr userDrawn="1"/>
        </p:nvSpPr>
        <p:spPr>
          <a:xfrm>
            <a:off x="838200" y="1215737"/>
            <a:ext cx="2453640" cy="82122"/>
          </a:xfrm>
          <a:prstGeom prst="rect">
            <a:avLst/>
          </a:prstGeom>
          <a:solidFill>
            <a:srgbClr val="43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5C91D-F667-1E4C-98C8-9182EF9ED5E0}"/>
              </a:ext>
            </a:extLst>
          </p:cNvPr>
          <p:cNvSpPr/>
          <p:nvPr userDrawn="1"/>
        </p:nvSpPr>
        <p:spPr>
          <a:xfrm>
            <a:off x="0" y="365125"/>
            <a:ext cx="633282" cy="85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3ADF18-F71D-3E48-9AF8-4E9C6B38AA65}"/>
              </a:ext>
            </a:extLst>
          </p:cNvPr>
          <p:cNvSpPr/>
          <p:nvPr userDrawn="1"/>
        </p:nvSpPr>
        <p:spPr>
          <a:xfrm>
            <a:off x="12041650" y="0"/>
            <a:ext cx="150349" cy="6858000"/>
          </a:xfrm>
          <a:prstGeom prst="rect">
            <a:avLst/>
          </a:prstGeom>
          <a:solidFill>
            <a:srgbClr val="8FC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9B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68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AE6690-1DBF-B944-9346-5CB4F9C417F0}"/>
              </a:ext>
            </a:extLst>
          </p:cNvPr>
          <p:cNvSpPr/>
          <p:nvPr userDrawn="1"/>
        </p:nvSpPr>
        <p:spPr>
          <a:xfrm>
            <a:off x="1" y="-1"/>
            <a:ext cx="12192000" cy="6968067"/>
          </a:xfrm>
          <a:prstGeom prst="rect">
            <a:avLst/>
          </a:prstGeom>
          <a:solidFill>
            <a:srgbClr val="43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292751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4A763C1-7DEA-C845-BD39-8CB6AAE8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68245" cy="85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1B1F12-942A-C447-84FB-378FFCEE2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580"/>
            <a:ext cx="10515600" cy="4410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6770D-CB52-FE4E-A4EB-4847A7C13CB6}"/>
              </a:ext>
            </a:extLst>
          </p:cNvPr>
          <p:cNvSpPr/>
          <p:nvPr userDrawn="1"/>
        </p:nvSpPr>
        <p:spPr>
          <a:xfrm>
            <a:off x="931156" y="1354277"/>
            <a:ext cx="2453640" cy="82122"/>
          </a:xfrm>
          <a:prstGeom prst="rect">
            <a:avLst/>
          </a:prstGeom>
          <a:solidFill>
            <a:srgbClr val="6E7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3ADF18-F71D-3E48-9AF8-4E9C6B38AA65}"/>
              </a:ext>
            </a:extLst>
          </p:cNvPr>
          <p:cNvSpPr/>
          <p:nvPr userDrawn="1"/>
        </p:nvSpPr>
        <p:spPr>
          <a:xfrm>
            <a:off x="12041650" y="0"/>
            <a:ext cx="150349" cy="6968066"/>
          </a:xfrm>
          <a:prstGeom prst="rect">
            <a:avLst/>
          </a:prstGeom>
          <a:solidFill>
            <a:srgbClr val="8FC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9BD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816BB0-21F8-3742-AE54-F2A1EA495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0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15FF07-483A-E445-BEFD-AF0AB9171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2862"/>
            <a:ext cx="12344400" cy="69437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8642AD-D6F0-3C42-8C9B-0DAE5BC4C775}"/>
              </a:ext>
            </a:extLst>
          </p:cNvPr>
          <p:cNvSpPr/>
          <p:nvPr userDrawn="1"/>
        </p:nvSpPr>
        <p:spPr>
          <a:xfrm>
            <a:off x="-76200" y="2871367"/>
            <a:ext cx="12344399" cy="2015593"/>
          </a:xfrm>
          <a:prstGeom prst="rect">
            <a:avLst/>
          </a:prstGeom>
          <a:solidFill>
            <a:srgbClr val="8FCC0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9BD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1029" y="3168821"/>
            <a:ext cx="421277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838200" y="3168822"/>
            <a:ext cx="5816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500" b="0" i="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302661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D50C35-7990-2E40-8A19-720DD7278C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D5C75D-3222-6B43-B110-88E675245436}"/>
              </a:ext>
            </a:extLst>
          </p:cNvPr>
          <p:cNvSpPr/>
          <p:nvPr userDrawn="1"/>
        </p:nvSpPr>
        <p:spPr>
          <a:xfrm rot="5400000">
            <a:off x="6124021" y="3865851"/>
            <a:ext cx="1380755" cy="4571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34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>
            <a:extLst>
              <a:ext uri="{FF2B5EF4-FFF2-40B4-BE49-F238E27FC236}">
                <a16:creationId xmlns:a16="http://schemas.microsoft.com/office/drawing/2014/main" id="{C38B413E-5DE3-3B4E-B782-21C79BEA409A}"/>
              </a:ext>
            </a:extLst>
          </p:cNvPr>
          <p:cNvSpPr/>
          <p:nvPr userDrawn="1"/>
        </p:nvSpPr>
        <p:spPr>
          <a:xfrm>
            <a:off x="-33090" y="2040"/>
            <a:ext cx="12258180" cy="68580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id="{D41AC5E6-D81F-CB42-8C40-E891F530F99B}"/>
              </a:ext>
            </a:extLst>
          </p:cNvPr>
          <p:cNvSpPr/>
          <p:nvPr userDrawn="1"/>
        </p:nvSpPr>
        <p:spPr>
          <a:xfrm>
            <a:off x="-19640" y="577748"/>
            <a:ext cx="11694601" cy="57025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E4269384-0EE3-734C-B590-5082A4DB5313}"/>
              </a:ext>
            </a:extLst>
          </p:cNvPr>
          <p:cNvSpPr/>
          <p:nvPr userDrawn="1"/>
        </p:nvSpPr>
        <p:spPr>
          <a:xfrm rot="1800000">
            <a:off x="-2063622" y="1977365"/>
            <a:ext cx="8550276" cy="1105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6716" y="21600"/>
                </a:lnTo>
                <a:lnTo>
                  <a:pt x="12090" y="21600"/>
                </a:lnTo>
                <a:lnTo>
                  <a:pt x="18807" y="21600"/>
                </a:lnTo>
                <a:lnTo>
                  <a:pt x="21600" y="0"/>
                </a:lnTo>
                <a:lnTo>
                  <a:pt x="14884" y="0"/>
                </a:lnTo>
                <a:lnTo>
                  <a:pt x="6716" y="0"/>
                </a:lnTo>
                <a:lnTo>
                  <a:pt x="0" y="0"/>
                </a:lnTo>
                <a:close/>
              </a:path>
            </a:pathLst>
          </a:custGeom>
          <a:solidFill>
            <a:srgbClr val="5FA52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59902EB9-4378-A947-BC64-0B2E8062EAA0}"/>
              </a:ext>
            </a:extLst>
          </p:cNvPr>
          <p:cNvSpPr/>
          <p:nvPr userDrawn="1"/>
        </p:nvSpPr>
        <p:spPr>
          <a:xfrm>
            <a:off x="-32941" y="1984"/>
            <a:ext cx="727630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8265" y="21600"/>
                </a:lnTo>
                <a:lnTo>
                  <a:pt x="21600" y="7451"/>
                </a:lnTo>
                <a:lnTo>
                  <a:pt x="14577" y="0"/>
                </a:lnTo>
                <a:lnTo>
                  <a:pt x="0" y="0"/>
                </a:lnTo>
                <a:close/>
              </a:path>
            </a:pathLst>
          </a:custGeom>
          <a:solidFill>
            <a:srgbClr val="4BBDE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" name="Rectangle">
            <a:extLst>
              <a:ext uri="{FF2B5EF4-FFF2-40B4-BE49-F238E27FC236}">
                <a16:creationId xmlns:a16="http://schemas.microsoft.com/office/drawing/2014/main" id="{B6F35ED8-B210-C042-8B63-F5EE3E9F66A1}"/>
              </a:ext>
            </a:extLst>
          </p:cNvPr>
          <p:cNvSpPr/>
          <p:nvPr userDrawn="1"/>
        </p:nvSpPr>
        <p:spPr>
          <a:xfrm>
            <a:off x="543528" y="577748"/>
            <a:ext cx="11132503" cy="5702504"/>
          </a:xfrm>
          <a:prstGeom prst="rect">
            <a:avLst/>
          </a:prstGeom>
          <a:solidFill>
            <a:srgbClr val="FFFF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066871FE-4658-DC48-A860-698075EA3131}"/>
              </a:ext>
            </a:extLst>
          </p:cNvPr>
          <p:cNvSpPr/>
          <p:nvPr userDrawn="1"/>
        </p:nvSpPr>
        <p:spPr>
          <a:xfrm>
            <a:off x="-2363383" y="4187837"/>
            <a:ext cx="8550276" cy="110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6716" y="21600"/>
                </a:lnTo>
                <a:lnTo>
                  <a:pt x="12090" y="21600"/>
                </a:lnTo>
                <a:lnTo>
                  <a:pt x="18807" y="21600"/>
                </a:lnTo>
                <a:lnTo>
                  <a:pt x="21600" y="0"/>
                </a:lnTo>
                <a:lnTo>
                  <a:pt x="14884" y="0"/>
                </a:lnTo>
                <a:lnTo>
                  <a:pt x="6716" y="0"/>
                </a:lnTo>
                <a:lnTo>
                  <a:pt x="0" y="0"/>
                </a:lnTo>
                <a:close/>
              </a:path>
            </a:pathLst>
          </a:custGeom>
          <a:solidFill>
            <a:srgbClr val="8FCC0E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F6B126A5-B129-2041-984D-FA965DA2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22983"/>
            <a:ext cx="4886739" cy="3072272"/>
          </a:xfrm>
        </p:spPr>
        <p:txBody>
          <a:bodyPr>
            <a:normAutofit/>
          </a:bodyPr>
          <a:lstStyle>
            <a:lvl1pPr>
              <a:defRPr sz="4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636B487-72D9-2B41-A8DF-FA43CEE9B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329076"/>
            <a:ext cx="4309165" cy="83073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6824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6C4E76A6-9990-104C-9215-F9F3C89DB84C}"/>
              </a:ext>
            </a:extLst>
          </p:cNvPr>
          <p:cNvSpPr txBox="1"/>
          <p:nvPr userDrawn="1"/>
        </p:nvSpPr>
        <p:spPr>
          <a:xfrm>
            <a:off x="5029200" y="-12192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B898493-8E27-5548-9843-F43D08F5209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1768" y="1303331"/>
            <a:ext cx="10761282" cy="4544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lnSpc>
                <a:spcPct val="200000"/>
              </a:lnSpc>
              <a:buNone/>
              <a:defRPr sz="1800" b="0" i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>
              <a:lnSpc>
                <a:spcPct val="200000"/>
              </a:lnSpc>
              <a:buNone/>
              <a:defRPr sz="1800" b="0" i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Test</a:t>
            </a:r>
          </a:p>
          <a:p>
            <a:pPr lvl="2"/>
            <a:r>
              <a:rPr lang="en-US" dirty="0"/>
              <a:t>Test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ACA9DAA-7771-F749-834D-4E1F88B835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16" y="6368670"/>
            <a:ext cx="1389881" cy="391164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1957D963-B808-5D4F-934F-7F18CF6B6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3050" y="6459023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C72E0DCD-3171-F043-95E6-BF18CFEA8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5584" y="6356770"/>
            <a:ext cx="3107466" cy="4030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CEBD8F-10B9-E840-AD4C-F5D8D3CE90ED}"/>
              </a:ext>
            </a:extLst>
          </p:cNvPr>
          <p:cNvSpPr/>
          <p:nvPr userDrawn="1"/>
        </p:nvSpPr>
        <p:spPr>
          <a:xfrm>
            <a:off x="1" y="176146"/>
            <a:ext cx="10010273" cy="7369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996B3B9-925D-9B47-8728-68238E47F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086" y="377504"/>
            <a:ext cx="7406405" cy="41144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EC3407-CFFF-244B-9296-727966A3CED3}"/>
              </a:ext>
            </a:extLst>
          </p:cNvPr>
          <p:cNvSpPr/>
          <p:nvPr userDrawn="1"/>
        </p:nvSpPr>
        <p:spPr>
          <a:xfrm>
            <a:off x="1056456" y="2750553"/>
            <a:ext cx="1018184" cy="82480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2D3B1A-4138-4D4C-859A-5277CF98B9A2}"/>
              </a:ext>
            </a:extLst>
          </p:cNvPr>
          <p:cNvSpPr/>
          <p:nvPr userDrawn="1"/>
        </p:nvSpPr>
        <p:spPr>
          <a:xfrm>
            <a:off x="12034985" y="-822960"/>
            <a:ext cx="225595" cy="7885449"/>
          </a:xfrm>
          <a:prstGeom prst="rect">
            <a:avLst/>
          </a:prstGeom>
          <a:solidFill>
            <a:srgbClr val="8FC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8BD6D8-40C4-934B-A5BB-4C1F9D7EF8F2}"/>
              </a:ext>
            </a:extLst>
          </p:cNvPr>
          <p:cNvSpPr txBox="1"/>
          <p:nvPr userDrawn="1"/>
        </p:nvSpPr>
        <p:spPr>
          <a:xfrm>
            <a:off x="5503025" y="-64839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4DA97-2538-DB4A-8A44-E6029D2015E5}"/>
              </a:ext>
            </a:extLst>
          </p:cNvPr>
          <p:cNvSpPr txBox="1"/>
          <p:nvPr userDrawn="1"/>
        </p:nvSpPr>
        <p:spPr>
          <a:xfrm>
            <a:off x="4062046" y="223324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7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4153663-2C11-CB4E-B22F-353F47E47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3050" y="6459023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E76A6-9990-104C-9215-F9F3C89DB84C}"/>
              </a:ext>
            </a:extLst>
          </p:cNvPr>
          <p:cNvSpPr txBox="1"/>
          <p:nvPr userDrawn="1"/>
        </p:nvSpPr>
        <p:spPr>
          <a:xfrm>
            <a:off x="5029200" y="-12192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1A3EDE0-52C2-8F48-B6A4-CFBC6584C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5584" y="6356770"/>
            <a:ext cx="3107466" cy="4030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F054FA1-F30C-3E48-A557-AE17422615C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1767" y="1883228"/>
            <a:ext cx="4027319" cy="39900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BA99E1-08DE-EE44-9BD6-9AD6EB6B436B}"/>
              </a:ext>
            </a:extLst>
          </p:cNvPr>
          <p:cNvSpPr txBox="1"/>
          <p:nvPr userDrawn="1"/>
        </p:nvSpPr>
        <p:spPr>
          <a:xfrm>
            <a:off x="2760785" y="323556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3C6EB95C-940B-DB43-8BB9-DBBBF4597D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54350"/>
            <a:ext cx="3901068" cy="341632"/>
          </a:xfrm>
          <a:prstGeom prst="rect">
            <a:avLst/>
          </a:prstGeom>
          <a:solidFill>
            <a:srgbClr val="8FCC0E"/>
          </a:solidFill>
        </p:spPr>
        <p:txBody>
          <a:bodyPr wrap="none" lIns="731520" tIns="73152" rIns="274320" anchor="ctr" anchorCtr="0">
            <a:spAutoFit/>
          </a:bodyPr>
          <a:lstStyle>
            <a:lvl1pPr marL="0" indent="0" algn="l">
              <a:buNone/>
              <a:defRPr sz="1600" b="0" i="0" spc="1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PRINCIPLES OF ATTENTION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EC9FF5BC-8FE8-C34C-80F6-53EBC8479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96227"/>
            <a:ext cx="5513689" cy="550920"/>
          </a:xfrm>
          <a:solidFill>
            <a:srgbClr val="00B0F0"/>
          </a:solidFill>
        </p:spPr>
        <p:txBody>
          <a:bodyPr wrap="none" lIns="731520" tIns="73152" rIns="274320">
            <a:sp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B95C88AD-335D-8B48-8D88-CCFB64D214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8903" y="1684675"/>
            <a:ext cx="5411711" cy="3190106"/>
          </a:xfrm>
        </p:spPr>
        <p:txBody>
          <a:bodyPr/>
          <a:lstStyle/>
          <a:p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B0687A1-7286-0D46-8C52-112F50D04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7" y="326340"/>
            <a:ext cx="419693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36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4153663-2C11-CB4E-B22F-353F47E47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3050" y="6459023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E76A6-9990-104C-9215-F9F3C89DB84C}"/>
              </a:ext>
            </a:extLst>
          </p:cNvPr>
          <p:cNvSpPr txBox="1"/>
          <p:nvPr userDrawn="1"/>
        </p:nvSpPr>
        <p:spPr>
          <a:xfrm>
            <a:off x="5029200" y="-12192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1A3EDE0-52C2-8F48-B6A4-CFBC6584C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5584" y="6356770"/>
            <a:ext cx="3107466" cy="4030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BA99E1-08DE-EE44-9BD6-9AD6EB6B436B}"/>
              </a:ext>
            </a:extLst>
          </p:cNvPr>
          <p:cNvSpPr txBox="1"/>
          <p:nvPr userDrawn="1"/>
        </p:nvSpPr>
        <p:spPr>
          <a:xfrm>
            <a:off x="2760785" y="323556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3C6EB95C-940B-DB43-8BB9-DBBBF4597D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54350"/>
            <a:ext cx="3901068" cy="341632"/>
          </a:xfrm>
          <a:prstGeom prst="rect">
            <a:avLst/>
          </a:prstGeom>
          <a:solidFill>
            <a:srgbClr val="8FCC0E"/>
          </a:solidFill>
        </p:spPr>
        <p:txBody>
          <a:bodyPr wrap="none" lIns="731520" tIns="73152" rIns="274320" anchor="ctr" anchorCtr="0">
            <a:spAutoFit/>
          </a:bodyPr>
          <a:lstStyle>
            <a:lvl1pPr marL="0" indent="0" algn="l">
              <a:buNone/>
              <a:defRPr sz="1600" b="0" i="0" spc="1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PRINCIPLES OF ATTENTION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EC9FF5BC-8FE8-C34C-80F6-53EBC8479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96227"/>
            <a:ext cx="5513689" cy="550920"/>
          </a:xfrm>
          <a:solidFill>
            <a:srgbClr val="00B0F0"/>
          </a:solidFill>
        </p:spPr>
        <p:txBody>
          <a:bodyPr wrap="none" lIns="731520" tIns="73152" rIns="274320">
            <a:sp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B0687A1-7286-0D46-8C52-112F50D04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7" y="326340"/>
            <a:ext cx="419693" cy="38404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57EE64B-4B1E-5048-83BD-8E244562312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1767" y="1553432"/>
            <a:ext cx="10761283" cy="431983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395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4153663-2C11-CB4E-B22F-353F47E47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3050" y="6459023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E76A6-9990-104C-9215-F9F3C89DB84C}"/>
              </a:ext>
            </a:extLst>
          </p:cNvPr>
          <p:cNvSpPr txBox="1"/>
          <p:nvPr userDrawn="1"/>
        </p:nvSpPr>
        <p:spPr>
          <a:xfrm>
            <a:off x="5029200" y="-12192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1A3EDE0-52C2-8F48-B6A4-CFBC6584C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5584" y="6356770"/>
            <a:ext cx="3107466" cy="4030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BA99E1-08DE-EE44-9BD6-9AD6EB6B436B}"/>
              </a:ext>
            </a:extLst>
          </p:cNvPr>
          <p:cNvSpPr txBox="1"/>
          <p:nvPr userDrawn="1"/>
        </p:nvSpPr>
        <p:spPr>
          <a:xfrm>
            <a:off x="2760785" y="323556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3C6EB95C-940B-DB43-8BB9-DBBBF4597D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54350"/>
            <a:ext cx="3901068" cy="341632"/>
          </a:xfrm>
          <a:prstGeom prst="rect">
            <a:avLst/>
          </a:prstGeom>
          <a:solidFill>
            <a:srgbClr val="8FCC0E"/>
          </a:solidFill>
        </p:spPr>
        <p:txBody>
          <a:bodyPr wrap="none" lIns="731520" tIns="73152" rIns="274320" anchor="ctr" anchorCtr="0">
            <a:spAutoFit/>
          </a:bodyPr>
          <a:lstStyle>
            <a:lvl1pPr marL="0" indent="0" algn="l">
              <a:buNone/>
              <a:defRPr sz="1600" b="0" i="0" spc="1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PRINCIPLES OF ATTENTION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EC9FF5BC-8FE8-C34C-80F6-53EBC8479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96227"/>
            <a:ext cx="5513689" cy="550920"/>
          </a:xfrm>
          <a:solidFill>
            <a:srgbClr val="00B0F0"/>
          </a:solidFill>
        </p:spPr>
        <p:txBody>
          <a:bodyPr wrap="none" lIns="731520" tIns="73152" rIns="274320">
            <a:sp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B0687A1-7286-0D46-8C52-112F50D04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7" y="326340"/>
            <a:ext cx="419693" cy="38404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57EE64B-4B1E-5048-83BD-8E244562312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1767" y="1553432"/>
            <a:ext cx="10761283" cy="431983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6DCDFBE-718A-0D46-A650-4F65DE2DA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9549" y="2846146"/>
            <a:ext cx="4101015" cy="2437054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1951884-DE12-1F46-9E55-7AEC5C134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23709" y="2825826"/>
            <a:ext cx="4101015" cy="2437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37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6C4E76A6-9990-104C-9215-F9F3C89DB84C}"/>
              </a:ext>
            </a:extLst>
          </p:cNvPr>
          <p:cNvSpPr txBox="1"/>
          <p:nvPr userDrawn="1"/>
        </p:nvSpPr>
        <p:spPr>
          <a:xfrm>
            <a:off x="5029200" y="-12192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B898493-8E27-5548-9843-F43D08F5209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1768" y="1303331"/>
            <a:ext cx="10761282" cy="4544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lnSpc>
                <a:spcPct val="200000"/>
              </a:lnSpc>
              <a:buNone/>
              <a:defRPr sz="1800" b="0" i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>
              <a:lnSpc>
                <a:spcPct val="200000"/>
              </a:lnSpc>
              <a:buNone/>
              <a:defRPr sz="1800" b="0" i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Test</a:t>
            </a:r>
          </a:p>
          <a:p>
            <a:pPr lvl="2"/>
            <a:r>
              <a:rPr lang="en-US" dirty="0"/>
              <a:t>Test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ACA9DAA-7771-F749-834D-4E1F88B835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16" y="6368670"/>
            <a:ext cx="1389881" cy="391164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1957D963-B808-5D4F-934F-7F18CF6B6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3050" y="6459023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C72E0DCD-3171-F043-95E6-BF18CFEA8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5584" y="6356770"/>
            <a:ext cx="3107466" cy="4030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CEBD8F-10B9-E840-AD4C-F5D8D3CE90ED}"/>
              </a:ext>
            </a:extLst>
          </p:cNvPr>
          <p:cNvSpPr/>
          <p:nvPr userDrawn="1"/>
        </p:nvSpPr>
        <p:spPr>
          <a:xfrm>
            <a:off x="0" y="668022"/>
            <a:ext cx="10010273" cy="5463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996B3B9-925D-9B47-8728-68238E47F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085" y="765965"/>
            <a:ext cx="7406405" cy="4114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EC3407-CFFF-244B-9296-727966A3CED3}"/>
              </a:ext>
            </a:extLst>
          </p:cNvPr>
          <p:cNvSpPr/>
          <p:nvPr userDrawn="1"/>
        </p:nvSpPr>
        <p:spPr>
          <a:xfrm>
            <a:off x="1056456" y="2750553"/>
            <a:ext cx="1018184" cy="82480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09EDC0-41D3-3D4B-8AA8-E6B0806513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96" y="653006"/>
            <a:ext cx="622654" cy="5763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2D3B1A-4138-4D4C-859A-5277CF98B9A2}"/>
              </a:ext>
            </a:extLst>
          </p:cNvPr>
          <p:cNvSpPr/>
          <p:nvPr userDrawn="1"/>
        </p:nvSpPr>
        <p:spPr>
          <a:xfrm>
            <a:off x="12034985" y="-822960"/>
            <a:ext cx="225595" cy="7885449"/>
          </a:xfrm>
          <a:prstGeom prst="rect">
            <a:avLst/>
          </a:prstGeom>
          <a:solidFill>
            <a:srgbClr val="8FC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8BD6D8-40C4-934B-A5BB-4C1F9D7EF8F2}"/>
              </a:ext>
            </a:extLst>
          </p:cNvPr>
          <p:cNvSpPr txBox="1"/>
          <p:nvPr userDrawn="1"/>
        </p:nvSpPr>
        <p:spPr>
          <a:xfrm>
            <a:off x="5503024" y="-15651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4DA97-2538-DB4A-8A44-E6029D2015E5}"/>
              </a:ext>
            </a:extLst>
          </p:cNvPr>
          <p:cNvSpPr txBox="1"/>
          <p:nvPr userDrawn="1"/>
        </p:nvSpPr>
        <p:spPr>
          <a:xfrm>
            <a:off x="4062046" y="223324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EE24EC-DF9D-C846-8D2D-51831DBA1F41}"/>
              </a:ext>
            </a:extLst>
          </p:cNvPr>
          <p:cNvSpPr/>
          <p:nvPr userDrawn="1"/>
        </p:nvSpPr>
        <p:spPr>
          <a:xfrm>
            <a:off x="0" y="232497"/>
            <a:ext cx="8285584" cy="435525"/>
          </a:xfrm>
          <a:prstGeom prst="rect">
            <a:avLst/>
          </a:prstGeom>
          <a:solidFill>
            <a:srgbClr val="8FC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0B467B-7D25-924A-A8C9-C6903204AF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5085" y="269426"/>
            <a:ext cx="7304358" cy="43552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928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402773"/>
            <a:ext cx="6172200" cy="38036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475158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02773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291072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7AE6559-AF2E-3A43-8B7C-ED6C349B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68245" cy="85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751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D792BA-66CE-0348-B2DE-865B03F06BA0}"/>
              </a:ext>
            </a:extLst>
          </p:cNvPr>
          <p:cNvSpPr/>
          <p:nvPr userDrawn="1"/>
        </p:nvSpPr>
        <p:spPr>
          <a:xfrm>
            <a:off x="-55658" y="365125"/>
            <a:ext cx="688940" cy="850611"/>
          </a:xfrm>
          <a:prstGeom prst="rect">
            <a:avLst/>
          </a:prstGeom>
          <a:solidFill>
            <a:srgbClr val="43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21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4153663-2C11-CB4E-B22F-353F47E47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3050" y="6459023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E76A6-9990-104C-9215-F9F3C89DB84C}"/>
              </a:ext>
            </a:extLst>
          </p:cNvPr>
          <p:cNvSpPr txBox="1"/>
          <p:nvPr userDrawn="1"/>
        </p:nvSpPr>
        <p:spPr>
          <a:xfrm>
            <a:off x="5029200" y="-12192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1A3EDE0-52C2-8F48-B6A4-CFBC6584C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5584" y="6356770"/>
            <a:ext cx="3107466" cy="4030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0928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5C5927-963A-2A4D-818E-14CBD09E7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42862"/>
            <a:ext cx="12344400" cy="69437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708634"/>
            <a:ext cx="10515600" cy="1177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838200" y="31688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500" b="0" i="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7197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5C5927-963A-2A4D-818E-14CBD09E7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76200" y="-42862"/>
            <a:ext cx="12344400" cy="6943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FCA13-A754-2A45-BD2D-8EDEDDA1B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2862"/>
            <a:ext cx="12344400" cy="69437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961502"/>
            <a:ext cx="5908288" cy="1177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838200" y="2368658"/>
            <a:ext cx="590828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500" b="0" i="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02E5A-A1D2-1A4E-B626-663A23662E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3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86AB46-2D4E-3D48-B297-F63F1539E4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42862"/>
            <a:ext cx="12344400" cy="69437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708634"/>
            <a:ext cx="10515600" cy="1177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838200" y="31688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500" b="0" i="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302661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3ACAC-8979-D94C-810E-7978386C2B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7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A8EC1A-34C1-E340-A980-545B67C85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42862"/>
            <a:ext cx="12344400" cy="69437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708634"/>
            <a:ext cx="10515600" cy="1177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838200" y="31688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500" b="0" i="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302661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3DC53F-91B1-6C49-887D-7E87DDF4E2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6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DA1BE6-C599-D143-A16C-26BD49BE4A70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43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396857"/>
            <a:ext cx="10515600" cy="44895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5061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302661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CD009-8062-BA4E-A018-1E8E9D0E17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0AD268-7AFC-994F-8A64-1686D44DFC07}"/>
              </a:ext>
            </a:extLst>
          </p:cNvPr>
          <p:cNvSpPr/>
          <p:nvPr userDrawn="1"/>
        </p:nvSpPr>
        <p:spPr>
          <a:xfrm>
            <a:off x="-1" y="365125"/>
            <a:ext cx="633283" cy="850611"/>
          </a:xfrm>
          <a:prstGeom prst="rect">
            <a:avLst/>
          </a:prstGeom>
          <a:solidFill>
            <a:srgbClr val="6E7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9B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1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26A35-A39C-D141-AB5D-70385DF3C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292751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4A763C1-7DEA-C845-BD39-8CB6AAE8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68245" cy="85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1B1F12-942A-C447-84FB-378FFCEE2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297"/>
            <a:ext cx="10515600" cy="4499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6770D-CB52-FE4E-A4EB-4847A7C13CB6}"/>
              </a:ext>
            </a:extLst>
          </p:cNvPr>
          <p:cNvSpPr/>
          <p:nvPr userDrawn="1"/>
        </p:nvSpPr>
        <p:spPr>
          <a:xfrm>
            <a:off x="0" y="365125"/>
            <a:ext cx="633282" cy="850611"/>
          </a:xfrm>
          <a:prstGeom prst="rect">
            <a:avLst/>
          </a:prstGeom>
          <a:solidFill>
            <a:srgbClr val="43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314FFFC6-0E36-BA4C-8C8D-6E9F18EFD4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292751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4A763C1-7DEA-C845-BD39-8CB6AAE8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68245" cy="85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1B1F12-942A-C447-84FB-378FFCEE2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297"/>
            <a:ext cx="10515600" cy="4499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6770D-CB52-FE4E-A4EB-4847A7C13CB6}"/>
              </a:ext>
            </a:extLst>
          </p:cNvPr>
          <p:cNvSpPr/>
          <p:nvPr userDrawn="1"/>
        </p:nvSpPr>
        <p:spPr>
          <a:xfrm>
            <a:off x="0" y="365125"/>
            <a:ext cx="633282" cy="850611"/>
          </a:xfrm>
          <a:prstGeom prst="rect">
            <a:avLst/>
          </a:prstGeom>
          <a:solidFill>
            <a:srgbClr val="8FC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2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68245" cy="85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712" y="6291072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16" y="6177285"/>
            <a:ext cx="1389881" cy="391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745B7C-2053-B641-8D9C-E2350BF15BBA}"/>
              </a:ext>
            </a:extLst>
          </p:cNvPr>
          <p:cNvSpPr/>
          <p:nvPr userDrawn="1"/>
        </p:nvSpPr>
        <p:spPr>
          <a:xfrm>
            <a:off x="0" y="365125"/>
            <a:ext cx="633282" cy="850611"/>
          </a:xfrm>
          <a:prstGeom prst="rect">
            <a:avLst/>
          </a:prstGeom>
          <a:solidFill>
            <a:srgbClr val="43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16" r:id="rId2"/>
    <p:sldLayoutId id="2147483717" r:id="rId3"/>
    <p:sldLayoutId id="2147483713" r:id="rId4"/>
    <p:sldLayoutId id="2147483711" r:id="rId5"/>
    <p:sldLayoutId id="2147483712" r:id="rId6"/>
    <p:sldLayoutId id="2147483720" r:id="rId7"/>
    <p:sldLayoutId id="2147483709" r:id="rId8"/>
    <p:sldLayoutId id="2147483726" r:id="rId9"/>
    <p:sldLayoutId id="2147483727" r:id="rId10"/>
    <p:sldLayoutId id="2147483724" r:id="rId11"/>
    <p:sldLayoutId id="2147483725" r:id="rId12"/>
    <p:sldLayoutId id="214748372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rgbClr val="475158"/>
          </a:solidFill>
          <a:latin typeface="Roboto Thin" panose="02000000000000000000" pitchFamily="2" charset="0"/>
          <a:ea typeface="Roboto Thin" panose="02000000000000000000" pitchFamily="2" charset="0"/>
          <a:cs typeface="Roboto Thin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D9F94-F827-004B-B67D-DA0BA5B7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2EE27-1FDA-DD4B-AC66-025568115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5866FC4-8C90-1A4D-B40F-075FB09414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16" y="6368670"/>
            <a:ext cx="1389881" cy="391164"/>
          </a:xfrm>
          <a:prstGeom prst="rect">
            <a:avLst/>
          </a:prstGeom>
        </p:spPr>
      </p:pic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44ECEFF7-C890-8244-BCD1-B14DAF400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712" y="6291072"/>
            <a:ext cx="357466" cy="175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F3A85554-61C9-8B4C-86E1-B9FF67375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15494" y="6188819"/>
            <a:ext cx="6561012" cy="3680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0" i="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© 2007–2018 Sentient Decision Science.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6066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rgbClr val="475158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475158"/>
          </a:solidFill>
          <a:latin typeface="Roboto Light" panose="02000000000000000000" pitchFamily="2" charset="0"/>
          <a:ea typeface="Roboto Light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475158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475158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475158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emf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35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.(null)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(null)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(null)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(null)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(null)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ppingignorance.org/2017/05/10/sexual-differences-in-the-human-brai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hyperlink" Target="http://www.cars101.com/subaru/advertising.html" TargetMode="Externa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.emf"/><Relationship Id="rId7" Type="http://schemas.openxmlformats.org/officeDocument/2006/relationships/image" Target="../media/image21.png"/><Relationship Id="rId12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hyperlink" Target="http://www.sentientdecisionscience.com/kinds-insights-can-give-clients-sentient-prime/" TargetMode="External"/><Relationship Id="rId4" Type="http://schemas.openxmlformats.org/officeDocument/2006/relationships/chart" Target="../charts/chart1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svg"/><Relationship Id="rId2" Type="http://schemas.openxmlformats.org/officeDocument/2006/relationships/hyperlink" Target="http://pyjamarebels.com/project/jwbl-unseen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4.(null)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9.jp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4.(null)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4.jp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.(null)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35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8.png"/><Relationship Id="rId5" Type="http://schemas.openxmlformats.org/officeDocument/2006/relationships/image" Target="../media/image27.png"/><Relationship Id="rId10" Type="http://schemas.openxmlformats.org/officeDocument/2006/relationships/image" Target="../media/image37.png"/><Relationship Id="rId4" Type="http://schemas.openxmlformats.org/officeDocument/2006/relationships/image" Target="../media/image4.(null)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4.jp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.(null)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FF59CF9-1F71-3C49-BB3C-4560B4E94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2862"/>
            <a:ext cx="12344400" cy="6943725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117DD1FF-79EE-514F-8CEC-4E1A7BEF5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905" y="4469784"/>
            <a:ext cx="2996801" cy="1177816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Aaron Reid, </a:t>
            </a:r>
            <a:r>
              <a:rPr lang="en-US" sz="1400" dirty="0" err="1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Ph.D</a:t>
            </a:r>
            <a:endParaRPr lang="en-US" sz="1400" dirty="0">
              <a:solidFill>
                <a:srgbClr val="475158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400" dirty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Sentient Decision Science</a:t>
            </a:r>
          </a:p>
          <a:p>
            <a:endParaRPr lang="en-US" sz="1600" dirty="0">
              <a:solidFill>
                <a:srgbClr val="475158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6C708D-AD40-374D-9480-12ADB5C2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05" y="1963657"/>
            <a:ext cx="6672943" cy="21477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475158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INSIGHTS WITH IMPACT:</a:t>
            </a:r>
            <a:br>
              <a:rPr lang="en-US" dirty="0">
                <a:solidFill>
                  <a:srgbClr val="475158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</a:br>
            <a:r>
              <a:rPr lang="en-US" sz="2500" dirty="0">
                <a:solidFill>
                  <a:srgbClr val="475158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Revealing Key Learnings from the Automation of Behavioral Science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F4D517AE-0592-0F4A-9493-95A410000174}"/>
              </a:ext>
            </a:extLst>
          </p:cNvPr>
          <p:cNvSpPr txBox="1">
            <a:spLocks/>
          </p:cNvSpPr>
          <p:nvPr/>
        </p:nvSpPr>
        <p:spPr>
          <a:xfrm>
            <a:off x="3008671" y="4469784"/>
            <a:ext cx="2566219" cy="1177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Jason </a:t>
            </a:r>
            <a:r>
              <a:rPr lang="en-US" sz="1400" dirty="0" err="1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Chebib</a:t>
            </a:r>
            <a:endParaRPr lang="en-US" sz="1400" dirty="0">
              <a:solidFill>
                <a:srgbClr val="475158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400" dirty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VP Insights, Diageo</a:t>
            </a:r>
          </a:p>
          <a:p>
            <a:endParaRPr lang="en-US" sz="1600" dirty="0">
              <a:solidFill>
                <a:srgbClr val="475158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651E43-72B7-EE4E-B048-C9FF3FC93B53}"/>
              </a:ext>
            </a:extLst>
          </p:cNvPr>
          <p:cNvSpPr/>
          <p:nvPr/>
        </p:nvSpPr>
        <p:spPr>
          <a:xfrm>
            <a:off x="296905" y="4013309"/>
            <a:ext cx="1287532" cy="40011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dirty="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Speakers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2E3FB9-A7C6-C646-B72A-8FDF8FBED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1" y="1465986"/>
            <a:ext cx="2797847" cy="616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4C8AB0-710A-DC45-95B5-72CC15CB41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16" y="6177285"/>
            <a:ext cx="1389881" cy="3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B4F1F5-E737-0144-9519-0DEA969F4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5720"/>
            <a:ext cx="12344400" cy="694944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45441-0F17-6C4B-B64E-F3DDBBC29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67120-B31B-F44F-9855-54C24415C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F6E9C5-9F43-9941-AEE6-E40D67B1E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  <p:sp>
        <p:nvSpPr>
          <p:cNvPr id="8" name="Subtitle 1">
            <a:extLst>
              <a:ext uri="{FF2B5EF4-FFF2-40B4-BE49-F238E27FC236}">
                <a16:creationId xmlns:a16="http://schemas.microsoft.com/office/drawing/2014/main" id="{FC921F60-19B0-C14F-9D3D-B516FC390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31" y="1516241"/>
            <a:ext cx="11273149" cy="529084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Example : The vast majority of share sourced by a claim is from non-targeted brands in the consumer repertoire.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3C3091A-E2F9-0D4D-9BD0-EC840228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703" y="749019"/>
            <a:ext cx="10527377" cy="850611"/>
          </a:xfrm>
        </p:spPr>
        <p:txBody>
          <a:bodyPr>
            <a:normAutofit/>
          </a:bodyPr>
          <a:lstStyle/>
          <a:p>
            <a:r>
              <a:rPr lang="en-US" dirty="0"/>
              <a:t>Competitive claims work against competitors.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374775-0C9D-B341-B725-219887DED12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47" y="438728"/>
            <a:ext cx="1095968" cy="287531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0B2A2621-0EAC-474F-B859-4E1B49BFD070}"/>
              </a:ext>
            </a:extLst>
          </p:cNvPr>
          <p:cNvSpPr txBox="1">
            <a:spLocks/>
          </p:cNvSpPr>
          <p:nvPr/>
        </p:nvSpPr>
        <p:spPr>
          <a:xfrm>
            <a:off x="1751397" y="390526"/>
            <a:ext cx="5420680" cy="41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en-US" sz="2000" dirty="0"/>
              <a:t>JOHNNIE WALKER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DF809F-B3FE-DB44-8BD7-1C9A2A67A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7" y="807712"/>
            <a:ext cx="696262" cy="6962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F1086B-DCFA-C34F-A615-D92BC6417786}"/>
              </a:ext>
            </a:extLst>
          </p:cNvPr>
          <p:cNvGrpSpPr/>
          <p:nvPr/>
        </p:nvGrpSpPr>
        <p:grpSpPr>
          <a:xfrm>
            <a:off x="851780" y="1980777"/>
            <a:ext cx="10975602" cy="4014632"/>
            <a:chOff x="851780" y="1980777"/>
            <a:chExt cx="10975602" cy="4014632"/>
          </a:xfrm>
        </p:grpSpPr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5DBCF01C-6AD8-2C41-9D0B-454B9A8A61B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61310757"/>
                </p:ext>
              </p:extLst>
            </p:nvPr>
          </p:nvGraphicFramePr>
          <p:xfrm>
            <a:off x="851780" y="1980777"/>
            <a:ext cx="8535682" cy="40146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7512D6-63F4-3548-A629-EB282D2061A3}"/>
                </a:ext>
              </a:extLst>
            </p:cNvPr>
            <p:cNvSpPr/>
            <p:nvPr/>
          </p:nvSpPr>
          <p:spPr>
            <a:xfrm>
              <a:off x="9499416" y="4210482"/>
              <a:ext cx="720350" cy="344415"/>
            </a:xfrm>
            <a:prstGeom prst="rect">
              <a:avLst/>
            </a:prstGeom>
            <a:solidFill>
              <a:srgbClr val="66FF33">
                <a:alpha val="69804"/>
              </a:srgbClr>
            </a:solidFill>
            <a:ln w="12700" cap="flat" cmpd="sng" algn="ctr">
              <a:solidFill>
                <a:srgbClr val="66FF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E9353A-78D2-F740-A204-137C9D4CBE10}"/>
                </a:ext>
              </a:extLst>
            </p:cNvPr>
            <p:cNvSpPr txBox="1"/>
            <p:nvPr/>
          </p:nvSpPr>
          <p:spPr>
            <a:xfrm>
              <a:off x="9419735" y="4656178"/>
              <a:ext cx="24076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Share sourced from the brand targeted by the competitive comparison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15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C6FE74-D7EC-8D48-9E8A-CEC74995E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6159"/>
            <a:ext cx="12344400" cy="6950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B224A-C077-BA45-B744-8D5B5A206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743" y="2407981"/>
            <a:ext cx="3225969" cy="18567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88963-0436-8945-BE5D-D17E846CF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31AAE-DC8F-554A-96AB-2F3A22258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46560-14F3-AC45-9F97-27F1AD95A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EEA55F-B6E9-084B-A1AB-D1AC5A3B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75" y="4364903"/>
            <a:ext cx="6672536" cy="951174"/>
          </a:xfrm>
        </p:spPr>
        <p:txBody>
          <a:bodyPr/>
          <a:lstStyle/>
          <a:p>
            <a:pPr algn="r"/>
            <a:r>
              <a:rPr lang="en-US" dirty="0"/>
              <a:t>“Dream Crazy”</a:t>
            </a:r>
          </a:p>
        </p:txBody>
      </p:sp>
    </p:spTree>
    <p:extLst>
      <p:ext uri="{BB962C8B-B14F-4D97-AF65-F5344CB8AC3E}">
        <p14:creationId xmlns:p14="http://schemas.microsoft.com/office/powerpoint/2010/main" val="2891243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1DE88-80D3-B24B-B3DC-B844D0CB2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AB0D3C-BC0A-1B42-829C-3764E5E46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EF11EC-54A0-A144-BA6C-88A8E96F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4"/>
            <a:ext cx="11083291" cy="954107"/>
          </a:xfrm>
        </p:spPr>
        <p:txBody>
          <a:bodyPr>
            <a:noAutofit/>
          </a:bodyPr>
          <a:lstStyle/>
          <a:p>
            <a:r>
              <a:rPr lang="en-US" sz="2800" dirty="0"/>
              <a:t>The Attention, Affect, Memory &amp; Desirability model of persuasive communication forms a sound foundation for automated ad testing.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427E8ED-81FD-EE41-93B9-881E08560EE6}"/>
              </a:ext>
            </a:extLst>
          </p:cNvPr>
          <p:cNvGrpSpPr/>
          <p:nvPr/>
        </p:nvGrpSpPr>
        <p:grpSpPr>
          <a:xfrm>
            <a:off x="828019" y="2322701"/>
            <a:ext cx="5121704" cy="3149998"/>
            <a:chOff x="828019" y="2409789"/>
            <a:chExt cx="5121704" cy="314999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D723D24-FACB-B343-AD83-34FD33CA13FC}"/>
                </a:ext>
              </a:extLst>
            </p:cNvPr>
            <p:cNvSpPr/>
            <p:nvPr/>
          </p:nvSpPr>
          <p:spPr>
            <a:xfrm>
              <a:off x="1268476" y="3300336"/>
              <a:ext cx="1702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435364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ENGAGEMENT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A5C82FB-8047-634A-981C-DD5369B5BACB}"/>
                </a:ext>
              </a:extLst>
            </p:cNvPr>
            <p:cNvSpPr/>
            <p:nvPr/>
          </p:nvSpPr>
          <p:spPr>
            <a:xfrm>
              <a:off x="3647103" y="2672250"/>
              <a:ext cx="230262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435364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Content won’t be successful unless it makes it past our eyes &amp; ears to begin with 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57EA21F-2D27-6C47-9444-1912FE834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869" y="2409789"/>
              <a:ext cx="928170" cy="92817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0737303-EDB3-A24A-BBE0-D8FBCB39F3D2}"/>
                </a:ext>
              </a:extLst>
            </p:cNvPr>
            <p:cNvGrpSpPr/>
            <p:nvPr/>
          </p:nvGrpSpPr>
          <p:grpSpPr>
            <a:xfrm>
              <a:off x="1051306" y="3956758"/>
              <a:ext cx="4834228" cy="684842"/>
              <a:chOff x="969245" y="4027096"/>
              <a:chExt cx="4834228" cy="68484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203C070-DCC8-9041-9979-B797609C5AD0}"/>
                  </a:ext>
                </a:extLst>
              </p:cNvPr>
              <p:cNvSpPr/>
              <p:nvPr/>
            </p:nvSpPr>
            <p:spPr>
              <a:xfrm>
                <a:off x="3571079" y="4082908"/>
                <a:ext cx="22323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43536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Light" charset="0"/>
                  </a:rPr>
                  <a:t>It has to be seen </a:t>
                </a:r>
                <a:endParaRPr lang="en-US" sz="1400" dirty="0">
                  <a:solidFill>
                    <a:srgbClr val="435364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charset="0"/>
                </a:endParaRPr>
              </a:p>
              <a:p>
                <a:r>
                  <a:rPr lang="en-US" sz="1400" dirty="0">
                    <a:solidFill>
                      <a:srgbClr val="435364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Maintaining focus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4C82DAE-7E1A-6142-8591-63D49A2C13DE}"/>
                  </a:ext>
                </a:extLst>
              </p:cNvPr>
              <p:cNvSpPr/>
              <p:nvPr/>
            </p:nvSpPr>
            <p:spPr>
              <a:xfrm>
                <a:off x="969245" y="4159801"/>
                <a:ext cx="16900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435364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ATTENTION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B10DE6C-24A6-3C49-A504-A3F66A264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0584" y="4027096"/>
                <a:ext cx="748405" cy="684842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E8AA0C0-FB31-3A40-91A8-009EEB81005D}"/>
                </a:ext>
              </a:extLst>
            </p:cNvPr>
            <p:cNvGrpSpPr/>
            <p:nvPr/>
          </p:nvGrpSpPr>
          <p:grpSpPr>
            <a:xfrm>
              <a:off x="1045270" y="4873987"/>
              <a:ext cx="4834228" cy="685800"/>
              <a:chOff x="963209" y="4944325"/>
              <a:chExt cx="4834228" cy="6858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40B6BB9-7FEE-3B48-908C-705AA038E961}"/>
                  </a:ext>
                </a:extLst>
              </p:cNvPr>
              <p:cNvSpPr/>
              <p:nvPr/>
            </p:nvSpPr>
            <p:spPr>
              <a:xfrm>
                <a:off x="3565042" y="5027079"/>
                <a:ext cx="223239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43536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Light" charset="0"/>
                  </a:rPr>
                  <a:t>It has to be seen </a:t>
                </a:r>
                <a:endParaRPr lang="en-US" sz="1400" dirty="0">
                  <a:solidFill>
                    <a:srgbClr val="435364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charset="0"/>
                </a:endParaRPr>
              </a:p>
              <a:p>
                <a:r>
                  <a:rPr lang="en-US" sz="1400" dirty="0">
                    <a:solidFill>
                      <a:srgbClr val="435364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Involvement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029A7B0-E94D-3E4F-BBD6-85A996A57DF0}"/>
                  </a:ext>
                </a:extLst>
              </p:cNvPr>
              <p:cNvSpPr/>
              <p:nvPr/>
            </p:nvSpPr>
            <p:spPr>
              <a:xfrm>
                <a:off x="963209" y="5103972"/>
                <a:ext cx="16900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435364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AFFECT</a:t>
                </a: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6D2B915-19A1-6B4E-A764-952D13F16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0189" y="4944325"/>
                <a:ext cx="749453" cy="685800"/>
              </a:xfrm>
              <a:prstGeom prst="rect">
                <a:avLst/>
              </a:prstGeom>
            </p:spPr>
          </p:pic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A79A98E-D732-5945-8931-BA39CC45A9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019" y="3806974"/>
              <a:ext cx="5057514" cy="0"/>
            </a:xfrm>
            <a:prstGeom prst="line">
              <a:avLst/>
            </a:prstGeom>
            <a:ln w="444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A783A40-1BFE-0148-BB79-1B567CB9170A}"/>
              </a:ext>
            </a:extLst>
          </p:cNvPr>
          <p:cNvGrpSpPr/>
          <p:nvPr/>
        </p:nvGrpSpPr>
        <p:grpSpPr>
          <a:xfrm>
            <a:off x="6260285" y="2443607"/>
            <a:ext cx="5151428" cy="2983815"/>
            <a:chOff x="6260285" y="2530695"/>
            <a:chExt cx="5151428" cy="298381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EB2F68-E42D-804E-84CC-577AFFA8F6D8}"/>
                </a:ext>
              </a:extLst>
            </p:cNvPr>
            <p:cNvSpPr/>
            <p:nvPr/>
          </p:nvSpPr>
          <p:spPr>
            <a:xfrm>
              <a:off x="6648983" y="3300336"/>
              <a:ext cx="1702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435364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ENGAGEMENT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97B80F9-5322-8944-AF28-5AC7A30ECBBE}"/>
                </a:ext>
              </a:extLst>
            </p:cNvPr>
            <p:cNvSpPr/>
            <p:nvPr/>
          </p:nvSpPr>
          <p:spPr>
            <a:xfrm>
              <a:off x="8870140" y="2779971"/>
              <a:ext cx="247639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435364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We all want our creative to be entertaining, but its </a:t>
              </a:r>
              <a:r>
                <a:rPr lang="en-US" sz="1400" b="1" i="1" dirty="0">
                  <a:solidFill>
                    <a:srgbClr val="435364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persuasion</a:t>
              </a:r>
              <a:r>
                <a:rPr lang="en-US" sz="1400" dirty="0">
                  <a:solidFill>
                    <a:srgbClr val="435364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that pays the bills.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9D67098-D90D-584A-8925-9B147812F5F6}"/>
                </a:ext>
              </a:extLst>
            </p:cNvPr>
            <p:cNvGrpSpPr/>
            <p:nvPr/>
          </p:nvGrpSpPr>
          <p:grpSpPr>
            <a:xfrm>
              <a:off x="6330298" y="4902736"/>
              <a:ext cx="5016236" cy="611774"/>
              <a:chOff x="6230396" y="4044098"/>
              <a:chExt cx="5016236" cy="611774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BAB760F-C8EF-754E-8728-1C880746B29A}"/>
                  </a:ext>
                </a:extLst>
              </p:cNvPr>
              <p:cNvSpPr/>
              <p:nvPr/>
            </p:nvSpPr>
            <p:spPr>
              <a:xfrm>
                <a:off x="8763218" y="4082908"/>
                <a:ext cx="248341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43536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Light" charset="0"/>
                  </a:rPr>
                  <a:t>It has to have lift preference</a:t>
                </a:r>
                <a:endParaRPr lang="en-US" sz="1400" dirty="0">
                  <a:solidFill>
                    <a:srgbClr val="435364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  <a:p>
                <a:r>
                  <a:rPr lang="en-US" sz="1400" dirty="0">
                    <a:solidFill>
                      <a:srgbClr val="435364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Relevance &amp; differentiation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604AEB7-0103-114E-ACBB-EE22DCD99523}"/>
                  </a:ext>
                </a:extLst>
              </p:cNvPr>
              <p:cNvSpPr/>
              <p:nvPr/>
            </p:nvSpPr>
            <p:spPr>
              <a:xfrm>
                <a:off x="6230396" y="4159801"/>
                <a:ext cx="16900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435364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DESIRABILITY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9378449-863B-8346-B333-8637551B6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6518" y="4044098"/>
                <a:ext cx="668555" cy="611774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6FA6541-E1AE-CF40-BC5B-5E6494F29CC3}"/>
                </a:ext>
              </a:extLst>
            </p:cNvPr>
            <p:cNvGrpSpPr/>
            <p:nvPr/>
          </p:nvGrpSpPr>
          <p:grpSpPr>
            <a:xfrm>
              <a:off x="6340245" y="3935367"/>
              <a:ext cx="5071468" cy="690999"/>
              <a:chOff x="6224360" y="4924826"/>
              <a:chExt cx="5071468" cy="69099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D0EEB9-7658-574C-8D22-E91A05C2F084}"/>
                  </a:ext>
                </a:extLst>
              </p:cNvPr>
              <p:cNvSpPr/>
              <p:nvPr/>
            </p:nvSpPr>
            <p:spPr>
              <a:xfrm>
                <a:off x="8757182" y="5027079"/>
                <a:ext cx="253864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43536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Light" charset="0"/>
                  </a:rPr>
                  <a:t>It has to be remembered</a:t>
                </a:r>
                <a:endParaRPr lang="en-US" sz="1400" dirty="0">
                  <a:solidFill>
                    <a:srgbClr val="435364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  <a:p>
                <a:r>
                  <a:rPr lang="en-US" sz="1400" dirty="0">
                    <a:solidFill>
                      <a:srgbClr val="435364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Internalizing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060BF02-5354-B141-A134-DFEC33449047}"/>
                  </a:ext>
                </a:extLst>
              </p:cNvPr>
              <p:cNvSpPr/>
              <p:nvPr/>
            </p:nvSpPr>
            <p:spPr>
              <a:xfrm>
                <a:off x="6224360" y="5103972"/>
                <a:ext cx="16900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435364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MEMORY</a:t>
                </a: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D05F142-C5A5-E84B-93B5-63867CB3D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4264" y="4924826"/>
                <a:ext cx="755133" cy="690999"/>
              </a:xfrm>
              <a:prstGeom prst="rect">
                <a:avLst/>
              </a:prstGeom>
            </p:spPr>
          </p:pic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EDE9B8B-9AD6-B64D-A934-AAC59D417A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60285" y="3806974"/>
              <a:ext cx="5086248" cy="0"/>
            </a:xfrm>
            <a:prstGeom prst="line">
              <a:avLst/>
            </a:prstGeom>
            <a:ln w="44450">
              <a:solidFill>
                <a:srgbClr val="8FCC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A233A6D-47F8-124A-B9AF-8B89DF359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839" y="2530695"/>
              <a:ext cx="708289" cy="708289"/>
            </a:xfrm>
            <a:prstGeom prst="rect">
              <a:avLst/>
            </a:prstGeom>
          </p:spPr>
        </p:pic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752B06A1-F5FA-A74F-B975-5943BB888D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94250" y="1286558"/>
            <a:ext cx="26035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0D7F74B-F0E5-3A49-9B89-AE05A8289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6159"/>
            <a:ext cx="12344400" cy="695031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D1C587A-EE2F-1F46-98E5-E45B28B5AD9E}"/>
              </a:ext>
            </a:extLst>
          </p:cNvPr>
          <p:cNvSpPr/>
          <p:nvPr/>
        </p:nvSpPr>
        <p:spPr>
          <a:xfrm>
            <a:off x="8214760" y="5248612"/>
            <a:ext cx="3723621" cy="628895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88963-0436-8945-BE5D-D17E846CF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2007–2018 Sentient Decision Science.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31AAE-DC8F-554A-96AB-2F3A22258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712" y="6242701"/>
            <a:ext cx="357466" cy="175079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46560-14F3-AC45-9F97-27F1AD95A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3A9C4F06-E643-4E4A-B39A-90CE0954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992" y="390526"/>
            <a:ext cx="5701086" cy="418952"/>
          </a:xfrm>
        </p:spPr>
        <p:txBody>
          <a:bodyPr>
            <a:normAutofit/>
          </a:bodyPr>
          <a:lstStyle/>
          <a:p>
            <a:r>
              <a:rPr lang="en-US" sz="2000" dirty="0"/>
              <a:t>Dream Crazy – 90 Second 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9B2974-AC9B-6E4A-944F-30B4A8507C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2" y="372588"/>
            <a:ext cx="702065" cy="4040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AD180B-19FD-4D48-8E0E-5AC4D5723C16}"/>
              </a:ext>
            </a:extLst>
          </p:cNvPr>
          <p:cNvSpPr/>
          <p:nvPr/>
        </p:nvSpPr>
        <p:spPr>
          <a:xfrm>
            <a:off x="4397078" y="5199136"/>
            <a:ext cx="3723621" cy="628895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18E6F7-DAF0-4D40-9A8C-85252E5320BD}"/>
              </a:ext>
            </a:extLst>
          </p:cNvPr>
          <p:cNvSpPr/>
          <p:nvPr/>
        </p:nvSpPr>
        <p:spPr>
          <a:xfrm>
            <a:off x="5776608" y="5249736"/>
            <a:ext cx="10363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ATTENTION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E06415-1256-A944-9747-F258CF75C3FB}"/>
              </a:ext>
            </a:extLst>
          </p:cNvPr>
          <p:cNvSpPr/>
          <p:nvPr/>
        </p:nvSpPr>
        <p:spPr>
          <a:xfrm>
            <a:off x="6948290" y="5249736"/>
            <a:ext cx="11062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AFFECT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FEB6B5-F92B-A341-81E0-9BB0ACCD1B74}"/>
              </a:ext>
            </a:extLst>
          </p:cNvPr>
          <p:cNvSpPr txBox="1"/>
          <p:nvPr/>
        </p:nvSpPr>
        <p:spPr>
          <a:xfrm>
            <a:off x="7002325" y="5427922"/>
            <a:ext cx="105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Roboto Light" charset="0"/>
                <a:ea typeface="Roboto Light" charset="0"/>
                <a:cs typeface="Roboto Light" charset="0"/>
              </a:rPr>
              <a:t>34th</a:t>
            </a:r>
            <a:endParaRPr lang="en-US" sz="2000" baseline="30000" dirty="0">
              <a:solidFill>
                <a:srgbClr val="FFFF00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9EB135-5A39-9C4A-A930-A2FBEAB63369}"/>
              </a:ext>
            </a:extLst>
          </p:cNvPr>
          <p:cNvSpPr txBox="1"/>
          <p:nvPr/>
        </p:nvSpPr>
        <p:spPr>
          <a:xfrm>
            <a:off x="11167288" y="3258968"/>
            <a:ext cx="1023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VALENCE</a:t>
            </a:r>
            <a:endParaRPr lang="en-US" sz="100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9CB365-CFED-5140-AD72-E7FF39B7D19F}"/>
              </a:ext>
            </a:extLst>
          </p:cNvPr>
          <p:cNvCxnSpPr>
            <a:cxnSpLocks/>
          </p:cNvCxnSpPr>
          <p:nvPr/>
        </p:nvCxnSpPr>
        <p:spPr>
          <a:xfrm>
            <a:off x="11270341" y="3086703"/>
            <a:ext cx="52965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02BD16B-4D03-3440-B781-67B08D80928D}"/>
              </a:ext>
            </a:extLst>
          </p:cNvPr>
          <p:cNvSpPr txBox="1"/>
          <p:nvPr/>
        </p:nvSpPr>
        <p:spPr>
          <a:xfrm>
            <a:off x="5777888" y="5427922"/>
            <a:ext cx="1089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Roboto Light" charset="0"/>
                <a:ea typeface="Roboto Light" charset="0"/>
                <a:cs typeface="Roboto Light" charset="0"/>
              </a:rPr>
              <a:t>96</a:t>
            </a:r>
            <a:r>
              <a:rPr lang="en-US" sz="2000" baseline="30000" dirty="0">
                <a:solidFill>
                  <a:srgbClr val="00B050"/>
                </a:solidFill>
                <a:latin typeface="Roboto Light" charset="0"/>
                <a:ea typeface="Roboto Light" charset="0"/>
                <a:cs typeface="Roboto Light" charset="0"/>
              </a:rPr>
              <a:t>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C28E5C-C4F5-484C-A923-4B2357938D77}"/>
              </a:ext>
            </a:extLst>
          </p:cNvPr>
          <p:cNvSpPr/>
          <p:nvPr/>
        </p:nvSpPr>
        <p:spPr>
          <a:xfrm>
            <a:off x="9599166" y="5254283"/>
            <a:ext cx="10363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MEMORY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309C8C-FC20-C346-B535-73D75527AA87}"/>
              </a:ext>
            </a:extLst>
          </p:cNvPr>
          <p:cNvSpPr/>
          <p:nvPr/>
        </p:nvSpPr>
        <p:spPr>
          <a:xfrm>
            <a:off x="10770848" y="5254283"/>
            <a:ext cx="11062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DESIREABILITY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4645E2-4866-4A47-BA5F-B75FD7F13099}"/>
              </a:ext>
            </a:extLst>
          </p:cNvPr>
          <p:cNvSpPr txBox="1"/>
          <p:nvPr/>
        </p:nvSpPr>
        <p:spPr>
          <a:xfrm>
            <a:off x="10824883" y="5432469"/>
            <a:ext cx="105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Roboto Light" charset="0"/>
                <a:ea typeface="Roboto Light" charset="0"/>
                <a:cs typeface="Roboto Light" charset="0"/>
              </a:rPr>
              <a:t>38</a:t>
            </a:r>
            <a:r>
              <a:rPr lang="en-US" sz="2000" baseline="30000" dirty="0">
                <a:solidFill>
                  <a:srgbClr val="FFFF00"/>
                </a:solidFill>
                <a:latin typeface="Roboto Light" charset="0"/>
                <a:ea typeface="Roboto Light" charset="0"/>
                <a:cs typeface="Roboto Light" charset="0"/>
              </a:rPr>
              <a:t>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E936BC-11B8-DB42-A557-2D0909970AD6}"/>
              </a:ext>
            </a:extLst>
          </p:cNvPr>
          <p:cNvSpPr txBox="1"/>
          <p:nvPr/>
        </p:nvSpPr>
        <p:spPr>
          <a:xfrm>
            <a:off x="9600446" y="5432469"/>
            <a:ext cx="1089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F9BDE"/>
                </a:solidFill>
                <a:latin typeface="Roboto Light" charset="0"/>
                <a:ea typeface="Roboto Light" charset="0"/>
                <a:cs typeface="Roboto Light" charset="0"/>
              </a:rPr>
              <a:t>51</a:t>
            </a:r>
            <a:r>
              <a:rPr lang="en-US" sz="2000" baseline="30000" dirty="0">
                <a:solidFill>
                  <a:srgbClr val="1F9BDE"/>
                </a:solidFill>
                <a:latin typeface="Roboto Light" charset="0"/>
                <a:ea typeface="Roboto Light" charset="0"/>
                <a:cs typeface="Roboto Light" charset="0"/>
              </a:rPr>
              <a:t>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DF49CD-1BA6-0544-B40D-9E468575845F}"/>
              </a:ext>
            </a:extLst>
          </p:cNvPr>
          <p:cNvSpPr txBox="1"/>
          <p:nvPr/>
        </p:nvSpPr>
        <p:spPr>
          <a:xfrm>
            <a:off x="4397078" y="5379990"/>
            <a:ext cx="1298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ENGAGEMENT</a:t>
            </a:r>
            <a:endParaRPr lang="en-US" sz="1000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77D7A9-9AE6-F845-99AF-23469C4E0224}"/>
              </a:ext>
            </a:extLst>
          </p:cNvPr>
          <p:cNvSpPr txBox="1"/>
          <p:nvPr/>
        </p:nvSpPr>
        <p:spPr>
          <a:xfrm>
            <a:off x="8312100" y="5379990"/>
            <a:ext cx="1233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INFLUENCE</a:t>
            </a:r>
            <a:endParaRPr lang="en-US" sz="100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E89F55-0E11-894E-BFF2-31F862E4DB3D}"/>
              </a:ext>
            </a:extLst>
          </p:cNvPr>
          <p:cNvSpPr txBox="1"/>
          <p:nvPr/>
        </p:nvSpPr>
        <p:spPr>
          <a:xfrm>
            <a:off x="11163221" y="3866370"/>
            <a:ext cx="102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POSTIVE</a:t>
            </a:r>
          </a:p>
          <a:p>
            <a:r>
              <a:rPr lang="en-US" sz="1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EMOTION</a:t>
            </a:r>
            <a:endParaRPr lang="en-US" sz="100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7471F9-9120-614C-AC8D-FF550BB84BF7}"/>
              </a:ext>
            </a:extLst>
          </p:cNvPr>
          <p:cNvCxnSpPr>
            <a:cxnSpLocks/>
          </p:cNvCxnSpPr>
          <p:nvPr/>
        </p:nvCxnSpPr>
        <p:spPr>
          <a:xfrm>
            <a:off x="11266274" y="3694105"/>
            <a:ext cx="533718" cy="0"/>
          </a:xfrm>
          <a:prstGeom prst="line">
            <a:avLst/>
          </a:prstGeom>
          <a:ln w="63500">
            <a:solidFill>
              <a:srgbClr val="8FCC0E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E0C3B75-A27D-1A49-9426-ECB1CCFF2207}"/>
              </a:ext>
            </a:extLst>
          </p:cNvPr>
          <p:cNvSpPr txBox="1"/>
          <p:nvPr/>
        </p:nvSpPr>
        <p:spPr>
          <a:xfrm>
            <a:off x="11163221" y="4644937"/>
            <a:ext cx="102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NEGATIVE</a:t>
            </a:r>
          </a:p>
          <a:p>
            <a:r>
              <a:rPr lang="en-US" sz="1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EMOTION</a:t>
            </a:r>
            <a:endParaRPr lang="en-US" sz="100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CEE2CA-E86F-6B43-B31C-3C999298D0F8}"/>
              </a:ext>
            </a:extLst>
          </p:cNvPr>
          <p:cNvCxnSpPr>
            <a:cxnSpLocks/>
          </p:cNvCxnSpPr>
          <p:nvPr/>
        </p:nvCxnSpPr>
        <p:spPr>
          <a:xfrm>
            <a:off x="11266274" y="4472672"/>
            <a:ext cx="533718" cy="0"/>
          </a:xfrm>
          <a:prstGeom prst="line">
            <a:avLst/>
          </a:prstGeom>
          <a:ln w="63500">
            <a:solidFill>
              <a:srgbClr val="DA6247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3">
            <a:extLst>
              <a:ext uri="{FF2B5EF4-FFF2-40B4-BE49-F238E27FC236}">
                <a16:creationId xmlns:a16="http://schemas.microsoft.com/office/drawing/2014/main" id="{00966C93-5DCE-C84B-A423-5F6C31AA6031}"/>
              </a:ext>
            </a:extLst>
          </p:cNvPr>
          <p:cNvSpPr txBox="1">
            <a:spLocks/>
          </p:cNvSpPr>
          <p:nvPr/>
        </p:nvSpPr>
        <p:spPr>
          <a:xfrm>
            <a:off x="6264632" y="393533"/>
            <a:ext cx="5365276" cy="41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algn="r"/>
            <a:r>
              <a:rPr lang="en-US" sz="2000" dirty="0"/>
              <a:t>SNAPSHOT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332DB2-09C5-544F-A42D-63D1D6FA39F2}"/>
              </a:ext>
            </a:extLst>
          </p:cNvPr>
          <p:cNvSpPr/>
          <p:nvPr/>
        </p:nvSpPr>
        <p:spPr>
          <a:xfrm rot="16200000">
            <a:off x="2543046" y="2928707"/>
            <a:ext cx="4012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charset="0"/>
              </a:rPr>
              <a:t>Percentage of Positive (+) or Negative (—) Responses </a:t>
            </a:r>
          </a:p>
        </p:txBody>
      </p:sp>
      <p:pic>
        <p:nvPicPr>
          <p:cNvPr id="2" name="dream-crazy-snapshot-2">
            <a:hlinkClick r:id="" action="ppaction://media"/>
            <a:extLst>
              <a:ext uri="{FF2B5EF4-FFF2-40B4-BE49-F238E27FC236}">
                <a16:creationId xmlns:a16="http://schemas.microsoft.com/office/drawing/2014/main" id="{92FEE4ED-951D-C34A-A913-E5C2A21052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97078" y="1257419"/>
            <a:ext cx="6746744" cy="379504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7B560C2-3586-3241-BE54-C431B7158FD2}"/>
              </a:ext>
            </a:extLst>
          </p:cNvPr>
          <p:cNvSpPr/>
          <p:nvPr/>
        </p:nvSpPr>
        <p:spPr>
          <a:xfrm rot="16200000">
            <a:off x="2232780" y="3031830"/>
            <a:ext cx="4012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charset="0"/>
              </a:rPr>
              <a:t>Percentage of Positive (+) or Negative (—) Responses </a:t>
            </a:r>
          </a:p>
        </p:txBody>
      </p:sp>
      <p:sp>
        <p:nvSpPr>
          <p:cNvPr id="39" name="Subtitle 1">
            <a:extLst>
              <a:ext uri="{FF2B5EF4-FFF2-40B4-BE49-F238E27FC236}">
                <a16:creationId xmlns:a16="http://schemas.microsoft.com/office/drawing/2014/main" id="{D2DA5970-FF9D-9A41-8818-78313865869F}"/>
              </a:ext>
            </a:extLst>
          </p:cNvPr>
          <p:cNvSpPr txBox="1">
            <a:spLocks/>
          </p:cNvSpPr>
          <p:nvPr/>
        </p:nvSpPr>
        <p:spPr>
          <a:xfrm>
            <a:off x="380219" y="2405743"/>
            <a:ext cx="3470967" cy="3043952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>
                <a:tab pos="139700" algn="l"/>
                <a:tab pos="457200" algn="l"/>
              </a:tabLst>
              <a:defRPr sz="110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Regular"/>
              </a:rPr>
              <a:t>Moment by moment attention and emotion can be captured via scaled eye-tracking and facial coding technologies </a:t>
            </a:r>
            <a:r>
              <a:rPr kumimoji="0" lang="mr-IN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Regular"/>
              </a:rPr>
              <a:t>–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Regular"/>
              </a:rPr>
              <a:t> revealing the emotional engagement strengths and weaknesses of your creative.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>
                <a:tab pos="139700" algn="l"/>
                <a:tab pos="457200" algn="l"/>
              </a:tabLst>
              <a:defRPr sz="110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Regular"/>
              </a:rPr>
              <a:t>Implicit emotional lift in desire for your brand builds off engagement that is </a:t>
            </a: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Regular"/>
              </a:rPr>
              <a:t>memorable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Regular"/>
              </a:rPr>
              <a:t> </a:t>
            </a:r>
            <a:r>
              <a:rPr kumimoji="0" lang="mr-IN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Regular"/>
              </a:rPr>
              <a:t>–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Regular"/>
              </a:rPr>
              <a:t>as captured through implicit memory measures and combined emotion and reason models. </a:t>
            </a: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7071E367-6172-C244-B773-5339E1DF6907}"/>
              </a:ext>
            </a:extLst>
          </p:cNvPr>
          <p:cNvSpPr txBox="1">
            <a:spLocks/>
          </p:cNvSpPr>
          <p:nvPr/>
        </p:nvSpPr>
        <p:spPr>
          <a:xfrm>
            <a:off x="373104" y="1219270"/>
            <a:ext cx="3685646" cy="11647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475168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Marketing success depends on both emotional </a:t>
            </a:r>
            <a:r>
              <a:rPr kumimoji="0" lang="en-US" sz="200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engagement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 and emotional </a:t>
            </a:r>
            <a:r>
              <a:rPr kumimoji="0" lang="en-US" sz="200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influence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606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48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F53769-D52F-9749-9B61-061D313E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C629C-B634-C640-9B68-3937604CB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73B81D-3924-7C47-A437-EDF1C113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143"/>
            <a:ext cx="4100579" cy="729343"/>
          </a:xfrm>
        </p:spPr>
        <p:txBody>
          <a:bodyPr>
            <a:normAutofit/>
          </a:bodyPr>
          <a:lstStyle/>
          <a:p>
            <a:r>
              <a:rPr lang="en-US" dirty="0"/>
              <a:t>Show, Don’t Tell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FFAF8-D6B7-B745-B65A-0A94B2CC48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16" y="6177285"/>
            <a:ext cx="1389881" cy="391164"/>
          </a:xfrm>
          <a:prstGeom prst="rect">
            <a:avLst/>
          </a:prstGeom>
        </p:spPr>
      </p:pic>
      <p:sp>
        <p:nvSpPr>
          <p:cNvPr id="44" name="Title 3">
            <a:extLst>
              <a:ext uri="{FF2B5EF4-FFF2-40B4-BE49-F238E27FC236}">
                <a16:creationId xmlns:a16="http://schemas.microsoft.com/office/drawing/2014/main" id="{9A8D5A43-B6D6-0E40-8611-13BF2A6C8386}"/>
              </a:ext>
            </a:extLst>
          </p:cNvPr>
          <p:cNvSpPr txBox="1">
            <a:spLocks/>
          </p:cNvSpPr>
          <p:nvPr/>
        </p:nvSpPr>
        <p:spPr>
          <a:xfrm>
            <a:off x="838200" y="301085"/>
            <a:ext cx="426268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475158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en-US" sz="2000" dirty="0"/>
              <a:t>PRINCIPLES OF AFFECT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6968CE2-CBEF-4B49-A4BA-E94EFF55AA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7" t="401" r="5018" b="2886"/>
          <a:stretch/>
        </p:blipFill>
        <p:spPr>
          <a:xfrm>
            <a:off x="5951417" y="3789696"/>
            <a:ext cx="4265270" cy="213462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1684E69-9607-1641-BF9A-533B1ED70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417" y="1169035"/>
            <a:ext cx="4265269" cy="2140504"/>
          </a:xfrm>
          <a:prstGeom prst="rect">
            <a:avLst/>
          </a:prstGeom>
        </p:spPr>
      </p:pic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8AD6CAD6-229D-1B4D-BFD5-E67989BA19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9277041"/>
              </p:ext>
            </p:extLst>
          </p:nvPr>
        </p:nvGraphicFramePr>
        <p:xfrm>
          <a:off x="5541078" y="1077696"/>
          <a:ext cx="4701276" cy="2464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31C908B3-9D9F-D24C-8919-EC29A7413D10}"/>
              </a:ext>
            </a:extLst>
          </p:cNvPr>
          <p:cNvSpPr/>
          <p:nvPr/>
        </p:nvSpPr>
        <p:spPr>
          <a:xfrm rot="16200000">
            <a:off x="4179296" y="2085391"/>
            <a:ext cx="2140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6E7B8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%  VALID   FIXATIONS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6E05B67-A7EE-A742-BB28-3E9501E6024D}"/>
              </a:ext>
            </a:extLst>
          </p:cNvPr>
          <p:cNvSpPr/>
          <p:nvPr/>
        </p:nvSpPr>
        <p:spPr>
          <a:xfrm rot="16200000">
            <a:off x="4179296" y="4670903"/>
            <a:ext cx="2140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6E7B8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%  VALID   FIXATIONS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6DC7196-49E2-224C-A16E-36A741F06D02}"/>
              </a:ext>
            </a:extLst>
          </p:cNvPr>
          <p:cNvSpPr/>
          <p:nvPr/>
        </p:nvSpPr>
        <p:spPr>
          <a:xfrm>
            <a:off x="10542104" y="2538243"/>
            <a:ext cx="1070342" cy="771282"/>
          </a:xfrm>
          <a:prstGeom prst="rect">
            <a:avLst/>
          </a:prstGeom>
          <a:solidFill>
            <a:srgbClr val="DA6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BF184827-2DC5-5B4D-BC3B-65C73932BC13}"/>
              </a:ext>
            </a:extLst>
          </p:cNvPr>
          <p:cNvSpPr txBox="1">
            <a:spLocks/>
          </p:cNvSpPr>
          <p:nvPr/>
        </p:nvSpPr>
        <p:spPr>
          <a:xfrm>
            <a:off x="10542104" y="2554633"/>
            <a:ext cx="1070342" cy="7548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pple Chancery" panose="03020702040506060504" pitchFamily="66" charset="-79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</a:rPr>
              <a:t>21</a:t>
            </a:r>
            <a:r>
              <a:rPr lang="en-US" sz="4000" baseline="30000" dirty="0">
                <a:solidFill>
                  <a:schemeClr val="bg1"/>
                </a:solidFill>
              </a:rPr>
              <a:t>st</a:t>
            </a:r>
            <a:endParaRPr lang="en-US" sz="4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PERCENTILE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8253F72-9767-704C-B4B7-4F56B0A5CC5F}"/>
              </a:ext>
            </a:extLst>
          </p:cNvPr>
          <p:cNvSpPr/>
          <p:nvPr/>
        </p:nvSpPr>
        <p:spPr>
          <a:xfrm>
            <a:off x="10555959" y="5120024"/>
            <a:ext cx="1070342" cy="771282"/>
          </a:xfrm>
          <a:prstGeom prst="rect">
            <a:avLst/>
          </a:prstGeom>
          <a:solidFill>
            <a:srgbClr val="8FC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2649A009-13AA-5A4D-BA16-5F756289F833}"/>
              </a:ext>
            </a:extLst>
          </p:cNvPr>
          <p:cNvSpPr txBox="1">
            <a:spLocks/>
          </p:cNvSpPr>
          <p:nvPr/>
        </p:nvSpPr>
        <p:spPr>
          <a:xfrm>
            <a:off x="10555959" y="5136414"/>
            <a:ext cx="1070342" cy="7548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pple Chancery" panose="03020702040506060504" pitchFamily="66" charset="-79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</a:rPr>
              <a:t>68</a:t>
            </a:r>
            <a:r>
              <a:rPr lang="en-US" sz="4000" baseline="30000" dirty="0">
                <a:solidFill>
                  <a:schemeClr val="bg1"/>
                </a:solidFill>
              </a:rPr>
              <a:t>th</a:t>
            </a:r>
            <a:endParaRPr lang="en-US" sz="4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PERCENTILE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90A4C75-4BCA-D745-AA02-088D69ACCB47}"/>
              </a:ext>
            </a:extLst>
          </p:cNvPr>
          <p:cNvSpPr/>
          <p:nvPr/>
        </p:nvSpPr>
        <p:spPr>
          <a:xfrm>
            <a:off x="10555959" y="3898286"/>
            <a:ext cx="1070342" cy="744124"/>
          </a:xfrm>
          <a:prstGeom prst="rect">
            <a:avLst/>
          </a:prstGeom>
          <a:noFill/>
        </p:spPr>
        <p:txBody>
          <a:bodyPr wrap="none" lIns="91440" tIns="137160" bIns="91440" anchor="t" anchorCtr="0">
            <a:noAutofit/>
          </a:bodyPr>
          <a:lstStyle/>
          <a:p>
            <a:pPr algn="ctr"/>
            <a:r>
              <a:rPr lang="en-US" sz="1200" dirty="0">
                <a:solidFill>
                  <a:srgbClr val="4751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AVG TIME</a:t>
            </a:r>
          </a:p>
          <a:p>
            <a:pPr algn="ctr"/>
            <a:r>
              <a:rPr lang="en-US" sz="1200" dirty="0">
                <a:solidFill>
                  <a:srgbClr val="4751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FIXATING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C151B59-B4E3-7F47-9CEB-CD0D29C32A25}"/>
              </a:ext>
            </a:extLst>
          </p:cNvPr>
          <p:cNvCxnSpPr>
            <a:cxnSpLocks/>
          </p:cNvCxnSpPr>
          <p:nvPr/>
        </p:nvCxnSpPr>
        <p:spPr>
          <a:xfrm>
            <a:off x="10898601" y="4567663"/>
            <a:ext cx="400113" cy="0"/>
          </a:xfrm>
          <a:prstGeom prst="line">
            <a:avLst/>
          </a:prstGeom>
          <a:ln w="38100" cap="rnd">
            <a:solidFill>
              <a:srgbClr val="47515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3F4ABF4C-D567-FD48-8D67-945B13E33B57}"/>
              </a:ext>
            </a:extLst>
          </p:cNvPr>
          <p:cNvSpPr txBox="1">
            <a:spLocks/>
          </p:cNvSpPr>
          <p:nvPr/>
        </p:nvSpPr>
        <p:spPr>
          <a:xfrm>
            <a:off x="854061" y="1523826"/>
            <a:ext cx="3627291" cy="39900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6E7B83"/>
                </a:solidFill>
              </a:rPr>
              <a:t>In the Corona spot, we see a common advertising mistake known as “mirror” advertising, in which the audience is shown pictures of themselves as reminders of what are deemed to be meaningful situations instead of telling a story like Heineken that takes the audience on a journey to elicit a fresh visceral response.</a:t>
            </a:r>
          </a:p>
        </p:txBody>
      </p:sp>
    </p:spTree>
    <p:extLst>
      <p:ext uri="{BB962C8B-B14F-4D97-AF65-F5344CB8AC3E}">
        <p14:creationId xmlns:p14="http://schemas.microsoft.com/office/powerpoint/2010/main" val="1240692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1184ED-D928-4444-B65E-0F8BCBB42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6159"/>
            <a:ext cx="12344400" cy="695031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88963-0436-8945-BE5D-D17E846CF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31AAE-DC8F-554A-96AB-2F3A22258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46560-14F3-AC45-9F97-27F1AD95A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3A9C4F06-E643-4E4A-B39A-90CE0954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992" y="390526"/>
            <a:ext cx="5701086" cy="418952"/>
          </a:xfrm>
        </p:spPr>
        <p:txBody>
          <a:bodyPr>
            <a:normAutofit/>
          </a:bodyPr>
          <a:lstStyle/>
          <a:p>
            <a:r>
              <a:rPr lang="en-US" sz="2000" dirty="0"/>
              <a:t>Dream Crazy – 90 Second 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9B2974-AC9B-6E4A-944F-30B4A8507C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2" y="372588"/>
            <a:ext cx="702065" cy="4040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CE89F55-0E11-894E-BFF2-31F862E4DB3D}"/>
              </a:ext>
            </a:extLst>
          </p:cNvPr>
          <p:cNvSpPr txBox="1"/>
          <p:nvPr/>
        </p:nvSpPr>
        <p:spPr>
          <a:xfrm>
            <a:off x="11046474" y="3803698"/>
            <a:ext cx="1023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VALENCE</a:t>
            </a:r>
            <a:endParaRPr lang="en-US" sz="1000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7471F9-9120-614C-AC8D-FF550BB84BF7}"/>
              </a:ext>
            </a:extLst>
          </p:cNvPr>
          <p:cNvCxnSpPr>
            <a:cxnSpLocks/>
          </p:cNvCxnSpPr>
          <p:nvPr/>
        </p:nvCxnSpPr>
        <p:spPr>
          <a:xfrm>
            <a:off x="11149527" y="3691393"/>
            <a:ext cx="53371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E0C3B75-A27D-1A49-9426-ECB1CCFF2207}"/>
              </a:ext>
            </a:extLst>
          </p:cNvPr>
          <p:cNvSpPr txBox="1"/>
          <p:nvPr/>
        </p:nvSpPr>
        <p:spPr>
          <a:xfrm>
            <a:off x="11046474" y="4465534"/>
            <a:ext cx="1023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IMPLICIT</a:t>
            </a:r>
          </a:p>
          <a:p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POSITIVE</a:t>
            </a:r>
            <a:b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INFLUENCE</a:t>
            </a:r>
          </a:p>
          <a:p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SEGMENT</a:t>
            </a:r>
            <a:endParaRPr lang="en-US" sz="1000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CEE2CA-E86F-6B43-B31C-3C999298D0F8}"/>
              </a:ext>
            </a:extLst>
          </p:cNvPr>
          <p:cNvCxnSpPr>
            <a:cxnSpLocks/>
          </p:cNvCxnSpPr>
          <p:nvPr/>
        </p:nvCxnSpPr>
        <p:spPr>
          <a:xfrm>
            <a:off x="11149527" y="4353229"/>
            <a:ext cx="533718" cy="0"/>
          </a:xfrm>
          <a:prstGeom prst="line">
            <a:avLst/>
          </a:prstGeom>
          <a:ln w="19050">
            <a:solidFill>
              <a:srgbClr val="1F9BD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3">
            <a:extLst>
              <a:ext uri="{FF2B5EF4-FFF2-40B4-BE49-F238E27FC236}">
                <a16:creationId xmlns:a16="http://schemas.microsoft.com/office/drawing/2014/main" id="{00966C93-5DCE-C84B-A423-5F6C31AA6031}"/>
              </a:ext>
            </a:extLst>
          </p:cNvPr>
          <p:cNvSpPr txBox="1">
            <a:spLocks/>
          </p:cNvSpPr>
          <p:nvPr/>
        </p:nvSpPr>
        <p:spPr>
          <a:xfrm>
            <a:off x="6264632" y="393533"/>
            <a:ext cx="5365276" cy="41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algn="r"/>
            <a:r>
              <a:rPr lang="en-US" sz="2000" dirty="0"/>
              <a:t>EMOTIONAL MEMORY ANALYSIS</a:t>
            </a:r>
            <a:r>
              <a:rPr lang="en-US" sz="2000" baseline="30000" dirty="0"/>
              <a:t>TM</a:t>
            </a:r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145E4777-74F1-6240-9483-A071B1F52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259" y="1891962"/>
            <a:ext cx="3183206" cy="2348370"/>
          </a:xfrm>
        </p:spPr>
        <p:txBody>
          <a:bodyPr anchor="ctr">
            <a:noAutofit/>
          </a:bodyPr>
          <a:lstStyle/>
          <a:p>
            <a:r>
              <a:rPr lang="en-US" sz="2200" b="1" i="1" dirty="0"/>
              <a:t>It is not the presence of negative emotion, but rather it is the absence of any emotion, that is the enemy of effective advertising.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298253-F5A7-A94B-AFC4-B56E2B6F4BFF}"/>
              </a:ext>
            </a:extLst>
          </p:cNvPr>
          <p:cNvSpPr/>
          <p:nvPr/>
        </p:nvSpPr>
        <p:spPr>
          <a:xfrm rot="16200000">
            <a:off x="1992940" y="3120370"/>
            <a:ext cx="4012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charset="0"/>
              </a:rPr>
              <a:t>Percentage of Positive (+) or Negative (—) Responses </a:t>
            </a:r>
          </a:p>
        </p:txBody>
      </p:sp>
      <p:pic>
        <p:nvPicPr>
          <p:cNvPr id="23" name="dream-crazy-ema">
            <a:hlinkClick r:id="" action="ppaction://media"/>
            <a:extLst>
              <a:ext uri="{FF2B5EF4-FFF2-40B4-BE49-F238E27FC236}">
                <a16:creationId xmlns:a16="http://schemas.microsoft.com/office/drawing/2014/main" id="{C058A26A-807D-054D-8291-82997478A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2673" y="1343179"/>
            <a:ext cx="6716635" cy="377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1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2A849F-BF2C-5546-BA77-26C0979C2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2C4BE2-78BE-E649-9361-6F2949015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091CBF0F-95AE-434E-ADA8-9313A1F44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143"/>
            <a:ext cx="10515600" cy="729343"/>
          </a:xfrm>
        </p:spPr>
        <p:txBody>
          <a:bodyPr>
            <a:normAutofit/>
          </a:bodyPr>
          <a:lstStyle/>
          <a:p>
            <a:r>
              <a:rPr lang="en-US" dirty="0"/>
              <a:t>Give the Product a Starring Role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01366C63-42B1-E54B-8FCA-093661FB3C40}"/>
              </a:ext>
            </a:extLst>
          </p:cNvPr>
          <p:cNvSpPr txBox="1">
            <a:spLocks/>
          </p:cNvSpPr>
          <p:nvPr/>
        </p:nvSpPr>
        <p:spPr>
          <a:xfrm>
            <a:off x="838200" y="301085"/>
            <a:ext cx="426268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475158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en-US" sz="2000" dirty="0"/>
              <a:t>PRINCIPLES OF MEMORY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A897F0A-5117-B448-A011-E58F8931D967}"/>
              </a:ext>
            </a:extLst>
          </p:cNvPr>
          <p:cNvSpPr txBox="1">
            <a:spLocks/>
          </p:cNvSpPr>
          <p:nvPr/>
        </p:nvSpPr>
        <p:spPr>
          <a:xfrm>
            <a:off x="877449" y="1588999"/>
            <a:ext cx="10476351" cy="1064187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If the product is not a necessary “actor” in the spot, then the ad can easily be recalled without it. In this example, the product is the primary source of tension (emotion) in the spot.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8725AA-DAD7-C34A-8B0E-34EB44A5AEB1}"/>
              </a:ext>
            </a:extLst>
          </p:cNvPr>
          <p:cNvSpPr/>
          <p:nvPr/>
        </p:nvSpPr>
        <p:spPr>
          <a:xfrm>
            <a:off x="3079421" y="4278332"/>
            <a:ext cx="827437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400" dirty="0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M&amp;M’s</a:t>
            </a:r>
            <a:r>
              <a:rPr lang="en-US" sz="1400" baseline="30000" dirty="0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®</a:t>
            </a:r>
            <a:r>
              <a:rPr lang="en-US" sz="1400" dirty="0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 Human (Featuring Danny </a:t>
            </a:r>
            <a:r>
              <a:rPr lang="en-US" sz="1400" dirty="0" err="1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Devito</a:t>
            </a:r>
            <a:r>
              <a:rPr lang="en-US" sz="1400" dirty="0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algn="r"/>
            <a:r>
              <a:rPr lang="en-US" sz="1400" dirty="0">
                <a:solidFill>
                  <a:srgbClr val="6E7B8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Super Bowl Commercial 2018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2D18D4-4538-4940-BFA1-132B56D13CF2}"/>
              </a:ext>
            </a:extLst>
          </p:cNvPr>
          <p:cNvSpPr/>
          <p:nvPr/>
        </p:nvSpPr>
        <p:spPr>
          <a:xfrm>
            <a:off x="960381" y="4265899"/>
            <a:ext cx="1070342" cy="771282"/>
          </a:xfrm>
          <a:prstGeom prst="rect">
            <a:avLst/>
          </a:prstGeom>
          <a:solidFill>
            <a:srgbClr val="8FC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60CB7631-8F27-024D-A387-F95D021D0668}"/>
              </a:ext>
            </a:extLst>
          </p:cNvPr>
          <p:cNvSpPr txBox="1">
            <a:spLocks/>
          </p:cNvSpPr>
          <p:nvPr/>
        </p:nvSpPr>
        <p:spPr>
          <a:xfrm>
            <a:off x="960381" y="4282289"/>
            <a:ext cx="1070342" cy="7548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pple Chancery" panose="03020702040506060504" pitchFamily="66" charset="-79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</a:rPr>
              <a:t>91</a:t>
            </a:r>
            <a:r>
              <a:rPr lang="en-US" sz="4000" baseline="30000" dirty="0">
                <a:solidFill>
                  <a:schemeClr val="bg1"/>
                </a:solidFill>
              </a:rPr>
              <a:t>st</a:t>
            </a:r>
            <a:endParaRPr lang="en-US" sz="4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PERCENTILE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2DBFE4C-2E21-1C49-846D-1D5FBEE2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86" y="2535456"/>
            <a:ext cx="2390098" cy="14340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DC8445-C6D2-A24E-9072-8C5D543CB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01" y="2535456"/>
            <a:ext cx="2390098" cy="14340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2162D1-F622-8E46-AAC5-DF89A99FC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16" y="2535456"/>
            <a:ext cx="2390098" cy="14340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459C33-6129-AD4B-A6A7-3024A1CCB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171" y="2518175"/>
            <a:ext cx="2390098" cy="143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94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F53769-D52F-9749-9B61-061D313E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C629C-B634-C640-9B68-3937604CB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FFAF8-D6B7-B745-B65A-0A94B2CC48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16" y="6177285"/>
            <a:ext cx="1389881" cy="391164"/>
          </a:xfrm>
          <a:prstGeom prst="rect">
            <a:avLst/>
          </a:prstGeom>
        </p:spPr>
      </p:pic>
      <p:sp>
        <p:nvSpPr>
          <p:cNvPr id="48" name="Title 3">
            <a:extLst>
              <a:ext uri="{FF2B5EF4-FFF2-40B4-BE49-F238E27FC236}">
                <a16:creationId xmlns:a16="http://schemas.microsoft.com/office/drawing/2014/main" id="{07586C92-BD58-194D-B2B9-1DDFCAFA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143"/>
            <a:ext cx="10930978" cy="729343"/>
          </a:xfrm>
        </p:spPr>
        <p:txBody>
          <a:bodyPr>
            <a:normAutofit fontScale="90000"/>
          </a:bodyPr>
          <a:lstStyle/>
          <a:p>
            <a:r>
              <a:rPr lang="en-US" dirty="0"/>
              <a:t>The Degree that Time of Brand on Screen Impacts Memory</a:t>
            </a:r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1123DEF3-D782-C94F-9BB3-E8CFDE124632}"/>
              </a:ext>
            </a:extLst>
          </p:cNvPr>
          <p:cNvSpPr txBox="1">
            <a:spLocks/>
          </p:cNvSpPr>
          <p:nvPr/>
        </p:nvSpPr>
        <p:spPr>
          <a:xfrm>
            <a:off x="838200" y="301085"/>
            <a:ext cx="426268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475158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en-US" sz="2000" dirty="0"/>
              <a:t>PRINCIPLES OF MEMORY</a:t>
            </a:r>
          </a:p>
        </p:txBody>
      </p: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948C043D-5394-694E-BB6B-E1C73647F7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4442701"/>
              </p:ext>
            </p:extLst>
          </p:nvPr>
        </p:nvGraphicFramePr>
        <p:xfrm>
          <a:off x="4658102" y="1592631"/>
          <a:ext cx="6753610" cy="448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52EBBAC6-BBBC-8243-8803-97DA71CBA64E}"/>
              </a:ext>
            </a:extLst>
          </p:cNvPr>
          <p:cNvSpPr txBox="1">
            <a:spLocks/>
          </p:cNvSpPr>
          <p:nvPr/>
        </p:nvSpPr>
        <p:spPr>
          <a:xfrm>
            <a:off x="854062" y="1734544"/>
            <a:ext cx="3460764" cy="37793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6E7B83"/>
                </a:solidFill>
              </a:rPr>
              <a:t>For every one second the brand appears on screen, Memory percentile rank increases by 1.5 pts</a:t>
            </a:r>
          </a:p>
          <a:p>
            <a:pPr marL="0" indent="0">
              <a:buNone/>
            </a:pPr>
            <a:r>
              <a:rPr lang="en-US" dirty="0">
                <a:solidFill>
                  <a:srgbClr val="6E7B83"/>
                </a:solidFill>
              </a:rPr>
              <a:t>A change from 5 seconds on screen to 15 seconds, moves your ad from the lower third to above average in Memory for your brand.</a:t>
            </a:r>
          </a:p>
        </p:txBody>
      </p:sp>
    </p:spTree>
    <p:extLst>
      <p:ext uri="{BB962C8B-B14F-4D97-AF65-F5344CB8AC3E}">
        <p14:creationId xmlns:p14="http://schemas.microsoft.com/office/powerpoint/2010/main" val="4294745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2A849F-BF2C-5546-BA77-26C0979C2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2C4BE2-78BE-E649-9361-6F2949015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091CBF0F-95AE-434E-ADA8-9313A1F44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143"/>
            <a:ext cx="10515600" cy="729343"/>
          </a:xfrm>
        </p:spPr>
        <p:txBody>
          <a:bodyPr>
            <a:normAutofit/>
          </a:bodyPr>
          <a:lstStyle/>
          <a:p>
            <a:r>
              <a:rPr lang="en-US" dirty="0"/>
              <a:t>Give the Product a Starring Role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01366C63-42B1-E54B-8FCA-093661FB3C40}"/>
              </a:ext>
            </a:extLst>
          </p:cNvPr>
          <p:cNvSpPr txBox="1">
            <a:spLocks/>
          </p:cNvSpPr>
          <p:nvPr/>
        </p:nvSpPr>
        <p:spPr>
          <a:xfrm>
            <a:off x="838200" y="301085"/>
            <a:ext cx="426268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475158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en-US" sz="2000" dirty="0"/>
              <a:t>PRINCIPLES OF DESIRABILITY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A897F0A-5117-B448-A011-E58F8931D967}"/>
              </a:ext>
            </a:extLst>
          </p:cNvPr>
          <p:cNvSpPr txBox="1">
            <a:spLocks/>
          </p:cNvSpPr>
          <p:nvPr/>
        </p:nvSpPr>
        <p:spPr>
          <a:xfrm>
            <a:off x="877449" y="1488984"/>
            <a:ext cx="10476351" cy="1064187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When the brand impressions occur during emotional peaks (&amp; troughs (especially if it is the source of those extremes) it will be more likely encoded, remembered &amp; recalled In this Bud Light “Sacrifice” spot, the punchline triggers the ads highest emotional peak which ushers in an undeniably clear end frame for a full 2 seconds, sustained by accompanying VO.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60CB7631-8F27-024D-A387-F95D021D0668}"/>
              </a:ext>
            </a:extLst>
          </p:cNvPr>
          <p:cNvSpPr txBox="1">
            <a:spLocks/>
          </p:cNvSpPr>
          <p:nvPr/>
        </p:nvSpPr>
        <p:spPr>
          <a:xfrm>
            <a:off x="960381" y="4353729"/>
            <a:ext cx="1070342" cy="7548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pple Chancery" panose="03020702040506060504" pitchFamily="66" charset="-79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</a:rPr>
              <a:t>91</a:t>
            </a:r>
            <a:r>
              <a:rPr lang="en-US" sz="4000" baseline="30000" dirty="0">
                <a:solidFill>
                  <a:schemeClr val="bg1"/>
                </a:solidFill>
              </a:rPr>
              <a:t>st</a:t>
            </a:r>
            <a:endParaRPr lang="en-US" sz="4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PERCENTILE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5C0A0F-778F-5C41-8B0B-FB1EE434D98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965" b="8544"/>
          <a:stretch/>
        </p:blipFill>
        <p:spPr>
          <a:xfrm>
            <a:off x="7241540" y="3113328"/>
            <a:ext cx="4077289" cy="21706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421DB2-D2F0-304E-B34B-3F108363572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b="5562"/>
          <a:stretch/>
        </p:blipFill>
        <p:spPr>
          <a:xfrm>
            <a:off x="2653731" y="3144346"/>
            <a:ext cx="4075428" cy="2186338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A39AF98-2A0A-0041-B09B-CE36788D9E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0914079"/>
              </p:ext>
            </p:extLst>
          </p:nvPr>
        </p:nvGraphicFramePr>
        <p:xfrm>
          <a:off x="2232338" y="3088362"/>
          <a:ext cx="4497373" cy="2471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0EC0089-588D-9844-B47A-D3F7E82553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3321541"/>
              </p:ext>
            </p:extLst>
          </p:nvPr>
        </p:nvGraphicFramePr>
        <p:xfrm>
          <a:off x="6826447" y="3055705"/>
          <a:ext cx="4497373" cy="2471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0B28DE27-110E-4D43-9EC7-D7743C955E79}"/>
              </a:ext>
            </a:extLst>
          </p:cNvPr>
          <p:cNvSpPr/>
          <p:nvPr/>
        </p:nvSpPr>
        <p:spPr>
          <a:xfrm>
            <a:off x="950708" y="4454613"/>
            <a:ext cx="1070342" cy="744124"/>
          </a:xfrm>
          <a:prstGeom prst="rect">
            <a:avLst/>
          </a:prstGeom>
          <a:noFill/>
        </p:spPr>
        <p:txBody>
          <a:bodyPr wrap="none" lIns="91440" tIns="109728" bIns="9144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515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VALENCE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F57553-CC62-6547-8D28-64BCF1667D70}"/>
              </a:ext>
            </a:extLst>
          </p:cNvPr>
          <p:cNvCxnSpPr>
            <a:cxnSpLocks/>
          </p:cNvCxnSpPr>
          <p:nvPr/>
        </p:nvCxnSpPr>
        <p:spPr>
          <a:xfrm>
            <a:off x="1481982" y="4913266"/>
            <a:ext cx="400113" cy="0"/>
          </a:xfrm>
          <a:prstGeom prst="line">
            <a:avLst/>
          </a:prstGeom>
          <a:ln w="38100" cap="rnd">
            <a:solidFill>
              <a:srgbClr val="47515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0F02FB5-F378-7349-90FF-3BCEE9D8D954}"/>
              </a:ext>
            </a:extLst>
          </p:cNvPr>
          <p:cNvSpPr/>
          <p:nvPr/>
        </p:nvSpPr>
        <p:spPr>
          <a:xfrm>
            <a:off x="961212" y="3304282"/>
            <a:ext cx="1070342" cy="771282"/>
          </a:xfrm>
          <a:prstGeom prst="rect">
            <a:avLst/>
          </a:prstGeom>
          <a:solidFill>
            <a:srgbClr val="8FC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1C94C41-2808-D04A-9077-9FF8C81EF6E7}"/>
              </a:ext>
            </a:extLst>
          </p:cNvPr>
          <p:cNvSpPr txBox="1">
            <a:spLocks/>
          </p:cNvSpPr>
          <p:nvPr/>
        </p:nvSpPr>
        <p:spPr>
          <a:xfrm>
            <a:off x="961212" y="3320672"/>
            <a:ext cx="1070342" cy="7548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pple Chancery" panose="03020702040506060504" pitchFamily="66" charset="-79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751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73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rd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PERCENTILE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41F4DD-1232-864B-A585-32200855CCD5}"/>
              </a:ext>
            </a:extLst>
          </p:cNvPr>
          <p:cNvSpPr/>
          <p:nvPr/>
        </p:nvSpPr>
        <p:spPr>
          <a:xfrm>
            <a:off x="5791490" y="3144346"/>
            <a:ext cx="250520" cy="2186338"/>
          </a:xfrm>
          <a:prstGeom prst="rect">
            <a:avLst/>
          </a:prstGeom>
          <a:solidFill>
            <a:srgbClr val="8FCC0E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DC400D-23DC-1C4E-97F9-7DDF6E00AA00}"/>
              </a:ext>
            </a:extLst>
          </p:cNvPr>
          <p:cNvCxnSpPr>
            <a:cxnSpLocks/>
          </p:cNvCxnSpPr>
          <p:nvPr/>
        </p:nvCxnSpPr>
        <p:spPr>
          <a:xfrm>
            <a:off x="5791489" y="3145986"/>
            <a:ext cx="250520" cy="0"/>
          </a:xfrm>
          <a:prstGeom prst="line">
            <a:avLst/>
          </a:prstGeom>
          <a:ln w="50800" cmpd="sng">
            <a:solidFill>
              <a:srgbClr val="8FCC0E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BB2F40-2C01-184D-97F2-F4B80C4F63CC}"/>
              </a:ext>
            </a:extLst>
          </p:cNvPr>
          <p:cNvCxnSpPr>
            <a:cxnSpLocks/>
          </p:cNvCxnSpPr>
          <p:nvPr/>
        </p:nvCxnSpPr>
        <p:spPr>
          <a:xfrm>
            <a:off x="5791489" y="5322603"/>
            <a:ext cx="250520" cy="0"/>
          </a:xfrm>
          <a:prstGeom prst="line">
            <a:avLst/>
          </a:prstGeom>
          <a:ln w="50800">
            <a:solidFill>
              <a:srgbClr val="8FCC0E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92C0212-9154-334F-AFEC-8F1E748516E6}"/>
              </a:ext>
            </a:extLst>
          </p:cNvPr>
          <p:cNvSpPr/>
          <p:nvPr/>
        </p:nvSpPr>
        <p:spPr>
          <a:xfrm>
            <a:off x="10653778" y="3113328"/>
            <a:ext cx="522269" cy="2186338"/>
          </a:xfrm>
          <a:prstGeom prst="rect">
            <a:avLst/>
          </a:prstGeom>
          <a:solidFill>
            <a:srgbClr val="8FCC0E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F557B86-058F-C848-A51F-27FE66E76857}"/>
              </a:ext>
            </a:extLst>
          </p:cNvPr>
          <p:cNvCxnSpPr>
            <a:cxnSpLocks/>
          </p:cNvCxnSpPr>
          <p:nvPr/>
        </p:nvCxnSpPr>
        <p:spPr>
          <a:xfrm>
            <a:off x="10653778" y="3114968"/>
            <a:ext cx="522269" cy="0"/>
          </a:xfrm>
          <a:prstGeom prst="line">
            <a:avLst/>
          </a:prstGeom>
          <a:ln w="50800" cmpd="sng">
            <a:solidFill>
              <a:srgbClr val="8FCC0E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EC25B2-04DA-BE42-B7CC-24C9F211472F}"/>
              </a:ext>
            </a:extLst>
          </p:cNvPr>
          <p:cNvCxnSpPr>
            <a:cxnSpLocks/>
          </p:cNvCxnSpPr>
          <p:nvPr/>
        </p:nvCxnSpPr>
        <p:spPr>
          <a:xfrm>
            <a:off x="10653778" y="5291585"/>
            <a:ext cx="522269" cy="0"/>
          </a:xfrm>
          <a:prstGeom prst="line">
            <a:avLst/>
          </a:prstGeom>
          <a:ln w="50800">
            <a:solidFill>
              <a:srgbClr val="8FCC0E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5FC6199-C935-CF41-8509-9ADFDEBE60A7}"/>
              </a:ext>
            </a:extLst>
          </p:cNvPr>
          <p:cNvSpPr/>
          <p:nvPr/>
        </p:nvSpPr>
        <p:spPr>
          <a:xfrm>
            <a:off x="2744337" y="2810230"/>
            <a:ext cx="857449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7B8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Bud Light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6E7B8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®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7B8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Sacrifice </a:t>
            </a:r>
          </a:p>
        </p:txBody>
      </p:sp>
    </p:spTree>
    <p:extLst>
      <p:ext uri="{BB962C8B-B14F-4D97-AF65-F5344CB8AC3E}">
        <p14:creationId xmlns:p14="http://schemas.microsoft.com/office/powerpoint/2010/main" val="2306193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BDB0C-5614-8846-96C8-618C846AE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A21F6-667E-B540-93A1-175ABABDA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EE7F02F-0019-8045-BDCE-28E5D6B32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637"/>
            <a:ext cx="10515600" cy="1206316"/>
          </a:xfrm>
        </p:spPr>
        <p:txBody>
          <a:bodyPr>
            <a:normAutofit/>
          </a:bodyPr>
          <a:lstStyle/>
          <a:p>
            <a:r>
              <a:rPr lang="en-US" sz="3200" dirty="0"/>
              <a:t>Degree of Memory for the Brand Advertised is Directly Related to Impact on Brand Preference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66A4A-7A38-5245-B343-4B4E8DF2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62" y="1753979"/>
            <a:ext cx="10577477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53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E024D3-2F50-B943-993C-4F9B7B63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2837"/>
            <a:ext cx="10515600" cy="1206316"/>
          </a:xfrm>
        </p:spPr>
        <p:txBody>
          <a:bodyPr>
            <a:normAutofit/>
          </a:bodyPr>
          <a:lstStyle/>
          <a:p>
            <a:r>
              <a:rPr lang="en-US" sz="3200" dirty="0"/>
              <a:t>A key principle for automating behavioral science: ground your research in sound psychological theory.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48CEEB-C62A-014A-82B9-2F2ADBFD03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F604D2-54FE-6740-B6A1-3D05E0A49469}"/>
              </a:ext>
            </a:extLst>
          </p:cNvPr>
          <p:cNvGrpSpPr/>
          <p:nvPr/>
        </p:nvGrpSpPr>
        <p:grpSpPr>
          <a:xfrm>
            <a:off x="1968355" y="1926919"/>
            <a:ext cx="6350711" cy="3478502"/>
            <a:chOff x="1574395" y="1775580"/>
            <a:chExt cx="7959705" cy="43598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8D98F1-B7B7-FA4D-916C-268AF16B3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4395" y="1775580"/>
              <a:ext cx="3282956" cy="43598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C3F623-3F6E-AD44-A130-E8123C682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4815" y="2401906"/>
              <a:ext cx="6439285" cy="10479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58164B-098E-FE4E-BBF9-3AEB1C03563D}"/>
              </a:ext>
            </a:extLst>
          </p:cNvPr>
          <p:cNvSpPr txBox="1"/>
          <p:nvPr/>
        </p:nvSpPr>
        <p:spPr>
          <a:xfrm>
            <a:off x="1862629" y="5520120"/>
            <a:ext cx="3137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Roboto Light" charset="0"/>
                <a:ea typeface="Roboto Light" charset="0"/>
                <a:cs typeface="Roboto Light" charset="0"/>
              </a:rPr>
              <a:t>(Reid &amp; Gonzalez-Vallejo, 2008)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75EC289-9161-ED41-AFF1-75E2B25270EC}"/>
              </a:ext>
            </a:extLst>
          </p:cNvPr>
          <p:cNvSpPr txBox="1">
            <a:spLocks noChangeArrowheads="1"/>
          </p:cNvSpPr>
          <p:nvPr/>
        </p:nvSpPr>
        <p:spPr>
          <a:xfrm>
            <a:off x="5002347" y="3377420"/>
            <a:ext cx="5203937" cy="1506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3500">
                <a:solidFill>
                  <a:schemeClr val="bg1"/>
                </a:solidFill>
                <a:latin typeface="Roboto Thin" charset="0"/>
                <a:ea typeface="Roboto Thin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399">
                <a:latin typeface="Calibri" panose="020F0502020204030204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399">
                <a:latin typeface="Calibri" panose="020F0502020204030204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399">
                <a:latin typeface="Calibri" panose="020F0502020204030204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399">
                <a:latin typeface="Calibri" panose="020F0502020204030204" pitchFamily="34" charset="0"/>
              </a:defRPr>
            </a:lvl5pPr>
            <a:lvl6pPr marL="457040" algn="ctr" fontAlgn="base">
              <a:spcBef>
                <a:spcPct val="0"/>
              </a:spcBef>
              <a:spcAft>
                <a:spcPct val="0"/>
              </a:spcAft>
              <a:defRPr sz="4399">
                <a:latin typeface="Calibri" panose="020F0502020204030204" pitchFamily="34" charset="0"/>
              </a:defRPr>
            </a:lvl6pPr>
            <a:lvl7pPr marL="914081" algn="ctr" fontAlgn="base">
              <a:spcBef>
                <a:spcPct val="0"/>
              </a:spcBef>
              <a:spcAft>
                <a:spcPct val="0"/>
              </a:spcAft>
              <a:defRPr sz="4399">
                <a:latin typeface="Calibri" panose="020F0502020204030204" pitchFamily="34" charset="0"/>
              </a:defRPr>
            </a:lvl7pPr>
            <a:lvl8pPr marL="1371121" algn="ctr" fontAlgn="base">
              <a:spcBef>
                <a:spcPct val="0"/>
              </a:spcBef>
              <a:spcAft>
                <a:spcPct val="0"/>
              </a:spcAft>
              <a:defRPr sz="4399">
                <a:latin typeface="Calibri" panose="020F0502020204030204" pitchFamily="34" charset="0"/>
              </a:defRPr>
            </a:lvl8pPr>
            <a:lvl9pPr marL="1828162" algn="ctr" fontAlgn="base">
              <a:spcBef>
                <a:spcPct val="0"/>
              </a:spcBef>
              <a:spcAft>
                <a:spcPct val="0"/>
              </a:spcAft>
              <a:defRPr sz="4399">
                <a:latin typeface="Calibri" panose="020F0502020204030204" pitchFamily="34" charset="0"/>
              </a:defRPr>
            </a:lvl9pPr>
          </a:lstStyle>
          <a:p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  <a:sym typeface="Helvetica" pitchFamily="34" charset="0"/>
              </a:rPr>
              <a:t>The Proportion of Emotion Model combines emotion and reason into a single predictive choice algorithm for more accurate understanding and forecasting of behavior.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48C22A-B4BD-2E46-9A5E-F657C64FA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8621E-1A82-DE42-B3D8-10BEEBA08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pic>
        <p:nvPicPr>
          <p:cNvPr id="5" name="image18.png">
            <a:extLst>
              <a:ext uri="{FF2B5EF4-FFF2-40B4-BE49-F238E27FC236}">
                <a16:creationId xmlns:a16="http://schemas.microsoft.com/office/drawing/2014/main" id="{DC1109D4-8E81-AE4A-BD05-2C216E18A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8890" y="2669784"/>
            <a:ext cx="5391981" cy="15184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482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2A849F-BF2C-5546-BA77-26C0979C2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2C4BE2-78BE-E649-9361-6F2949015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1DB84A-25F8-AF45-AAA7-87573167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if we consciously dismiss a claim, automatic associations still influence our decisions.</a:t>
            </a:r>
          </a:p>
        </p:txBody>
      </p:sp>
      <p:pic>
        <p:nvPicPr>
          <p:cNvPr id="7" name="Picture 4" descr="Image result for BRAIN">
            <a:hlinkClick r:id="rId3"/>
            <a:extLst>
              <a:ext uri="{FF2B5EF4-FFF2-40B4-BE49-F238E27FC236}">
                <a16:creationId xmlns:a16="http://schemas.microsoft.com/office/drawing/2014/main" id="{EB8F3394-E578-4B49-AE55-7B8C4C64D0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r="50442" b="16879"/>
          <a:stretch/>
        </p:blipFill>
        <p:spPr bwMode="auto">
          <a:xfrm>
            <a:off x="1137138" y="1817287"/>
            <a:ext cx="3374535" cy="336622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99C1AD-F517-C945-BAB3-A5D134C6FA3E}"/>
              </a:ext>
            </a:extLst>
          </p:cNvPr>
          <p:cNvSpPr/>
          <p:nvPr/>
        </p:nvSpPr>
        <p:spPr>
          <a:xfrm>
            <a:off x="598965" y="3261043"/>
            <a:ext cx="2005446" cy="553998"/>
          </a:xfrm>
          <a:prstGeom prst="rect">
            <a:avLst/>
          </a:prstGeom>
          <a:solidFill>
            <a:srgbClr val="8FCC0E"/>
          </a:solidFill>
          <a:ln w="19050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srgbClr val="FFFFFF"/>
                </a:solidFill>
                <a:effectLst>
                  <a:glow rad="38100">
                    <a:srgbClr val="00B0F0">
                      <a:alpha val="40000"/>
                    </a:srgbClr>
                  </a:glow>
                </a:effectLst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SAFETY</a:t>
            </a:r>
          </a:p>
        </p:txBody>
      </p:sp>
      <p:pic>
        <p:nvPicPr>
          <p:cNvPr id="10" name="Picture 6" descr="Image result for SAFETY CAR ADVERTISING">
            <a:hlinkClick r:id="rId5"/>
            <a:extLst>
              <a:ext uri="{FF2B5EF4-FFF2-40B4-BE49-F238E27FC236}">
                <a16:creationId xmlns:a16="http://schemas.microsoft.com/office/drawing/2014/main" id="{E86A9BD7-5D88-FD46-A79B-E0745BE4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26" y="1868814"/>
            <a:ext cx="2552700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AA045A4-28EC-0B42-B1F8-CF08A46AAC3C}"/>
              </a:ext>
            </a:extLst>
          </p:cNvPr>
          <p:cNvGrpSpPr/>
          <p:nvPr/>
        </p:nvGrpSpPr>
        <p:grpSpPr>
          <a:xfrm>
            <a:off x="2303814" y="2054952"/>
            <a:ext cx="6080166" cy="1759263"/>
            <a:chOff x="2303814" y="2054952"/>
            <a:chExt cx="6080166" cy="175926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A98ABA-F648-1643-B807-E145F3F583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6513" y="2054952"/>
              <a:ext cx="5297467" cy="462774"/>
            </a:xfrm>
            <a:prstGeom prst="line">
              <a:avLst/>
            </a:prstGeom>
            <a:ln w="38100" cap="rnd" cmpd="sng">
              <a:solidFill>
                <a:srgbClr val="F43652"/>
              </a:solidFill>
              <a:prstDash val="sysDot"/>
              <a:round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E95AFA7-A9D7-494A-B6EB-977EDF251A39}"/>
                </a:ext>
              </a:extLst>
            </p:cNvPr>
            <p:cNvCxnSpPr>
              <a:cxnSpLocks/>
            </p:cNvCxnSpPr>
            <p:nvPr/>
          </p:nvCxnSpPr>
          <p:spPr>
            <a:xfrm>
              <a:off x="3129149" y="2918178"/>
              <a:ext cx="5254831" cy="268408"/>
            </a:xfrm>
            <a:prstGeom prst="line">
              <a:avLst/>
            </a:prstGeom>
            <a:ln w="38100" cap="rnd" cmpd="sng">
              <a:solidFill>
                <a:srgbClr val="F43652"/>
              </a:solidFill>
              <a:prstDash val="sysDot"/>
              <a:round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1305EE6-B697-A545-880D-4B44B0F306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3825" y="2586546"/>
              <a:ext cx="5700155" cy="69598"/>
            </a:xfrm>
            <a:prstGeom prst="line">
              <a:avLst/>
            </a:prstGeom>
            <a:ln w="38100" cap="rnd" cmpd="sng">
              <a:solidFill>
                <a:srgbClr val="F43652"/>
              </a:solidFill>
              <a:prstDash val="sysDot"/>
              <a:round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78C2B0-3053-FF4C-A31B-2DD852F628C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814" y="2998523"/>
              <a:ext cx="6080166" cy="815692"/>
            </a:xfrm>
            <a:prstGeom prst="line">
              <a:avLst/>
            </a:prstGeom>
            <a:ln w="38100" cap="rnd" cmpd="sng">
              <a:solidFill>
                <a:srgbClr val="F43652"/>
              </a:solidFill>
              <a:prstDash val="sysDot"/>
              <a:round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peech Bubble: Oval 1">
            <a:extLst>
              <a:ext uri="{FF2B5EF4-FFF2-40B4-BE49-F238E27FC236}">
                <a16:creationId xmlns:a16="http://schemas.microsoft.com/office/drawing/2014/main" id="{2A36E163-D1D3-9E43-B176-32D0957E73AF}"/>
              </a:ext>
            </a:extLst>
          </p:cNvPr>
          <p:cNvSpPr/>
          <p:nvPr/>
        </p:nvSpPr>
        <p:spPr>
          <a:xfrm>
            <a:off x="4760559" y="1964105"/>
            <a:ext cx="3374535" cy="2176553"/>
          </a:xfrm>
          <a:prstGeom prst="wedgeEllipseCallout">
            <a:avLst>
              <a:gd name="adj1" fmla="val -52188"/>
              <a:gd name="adj2" fmla="val 43022"/>
            </a:avLst>
          </a:prstGeom>
          <a:solidFill>
            <a:schemeClr val="bg1">
              <a:alpha val="90000"/>
            </a:schemeClr>
          </a:solidFill>
          <a:ln w="31750">
            <a:solidFill>
              <a:srgbClr val="6E7B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u="none" strike="noStrike" kern="1200" cap="none" spc="0" normalizeH="0" baseline="0" noProof="0" dirty="0">
                <a:ln>
                  <a:noFill/>
                </a:ln>
                <a:solidFill>
                  <a:srgbClr val="475158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“ADVERTISING DOESN’T WORK ON ME”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FB85B92-2C09-4349-9F2D-9A6FC5E8C287}"/>
              </a:ext>
            </a:extLst>
          </p:cNvPr>
          <p:cNvSpPr/>
          <p:nvPr/>
        </p:nvSpPr>
        <p:spPr>
          <a:xfrm>
            <a:off x="3849595" y="4708965"/>
            <a:ext cx="48490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5158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Even if consciously ignored, neural associations are automatically activated, elevating certain criteria in our decisions.  </a:t>
            </a:r>
          </a:p>
        </p:txBody>
      </p:sp>
    </p:spTree>
    <p:extLst>
      <p:ext uri="{BB962C8B-B14F-4D97-AF65-F5344CB8AC3E}">
        <p14:creationId xmlns:p14="http://schemas.microsoft.com/office/powerpoint/2010/main" val="188006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F53769-D52F-9749-9B61-061D313E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C629C-B634-C640-9B68-3937604CB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73B81D-3924-7C47-A437-EDF1C113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0978" cy="850611"/>
          </a:xfrm>
        </p:spPr>
        <p:txBody>
          <a:bodyPr>
            <a:normAutofit fontScale="90000"/>
          </a:bodyPr>
          <a:lstStyle/>
          <a:p>
            <a:r>
              <a:rPr lang="en-US" dirty="0"/>
              <a:t>Implicitly measuring the behavioral impact of claims is more predictive of “apparent” marketplace irrationalities.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FFAF8-D6B7-B745-B65A-0A94B2CC48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16" y="6177285"/>
            <a:ext cx="1389881" cy="3911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A1AAE5-EB01-544A-B15F-DD7B6937EC65}"/>
              </a:ext>
            </a:extLst>
          </p:cNvPr>
          <p:cNvCxnSpPr>
            <a:cxnSpLocks/>
          </p:cNvCxnSpPr>
          <p:nvPr/>
        </p:nvCxnSpPr>
        <p:spPr>
          <a:xfrm>
            <a:off x="6096000" y="1544961"/>
            <a:ext cx="0" cy="4432815"/>
          </a:xfrm>
          <a:prstGeom prst="line">
            <a:avLst/>
          </a:prstGeom>
          <a:noFill/>
          <a:ln w="12700" cap="flat">
            <a:solidFill>
              <a:srgbClr val="435364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C34DFDA-6A3F-F545-AEE3-E2F223BE855A}"/>
              </a:ext>
            </a:extLst>
          </p:cNvPr>
          <p:cNvSpPr txBox="1">
            <a:spLocks/>
          </p:cNvSpPr>
          <p:nvPr/>
        </p:nvSpPr>
        <p:spPr>
          <a:xfrm>
            <a:off x="11822938" y="6086088"/>
            <a:ext cx="357187" cy="176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rgbClr val="47516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6CB4B4D-7CA3-9044-876B-883B54F8677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F9BABB-0F0B-A74F-8DA5-50098906BB08}"/>
              </a:ext>
            </a:extLst>
          </p:cNvPr>
          <p:cNvGrpSpPr/>
          <p:nvPr/>
        </p:nvGrpSpPr>
        <p:grpSpPr>
          <a:xfrm>
            <a:off x="649204" y="1491613"/>
            <a:ext cx="5022288" cy="4770687"/>
            <a:chOff x="649204" y="1491613"/>
            <a:chExt cx="5022288" cy="4770687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B4AF99A9-7466-734E-830E-05BABC420BF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55878355"/>
                </p:ext>
              </p:extLst>
            </p:nvPr>
          </p:nvGraphicFramePr>
          <p:xfrm>
            <a:off x="1215166" y="3008480"/>
            <a:ext cx="3579577" cy="3253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AEA168E-755B-C143-91BC-DAC84898BF82}"/>
                </a:ext>
              </a:extLst>
            </p:cNvPr>
            <p:cNvGrpSpPr/>
            <p:nvPr/>
          </p:nvGrpSpPr>
          <p:grpSpPr>
            <a:xfrm>
              <a:off x="649204" y="1491613"/>
              <a:ext cx="5022288" cy="1693579"/>
              <a:chOff x="712954" y="1371007"/>
              <a:chExt cx="5565046" cy="185935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FFFA203-96E2-C146-9BFC-0EBF458E7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7696" y="1822270"/>
                <a:ext cx="2159737" cy="1408095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3BA73C3-0E68-8442-A99A-6BDF0A693FB5}"/>
                  </a:ext>
                </a:extLst>
              </p:cNvPr>
              <p:cNvGrpSpPr/>
              <p:nvPr/>
            </p:nvGrpSpPr>
            <p:grpSpPr>
              <a:xfrm>
                <a:off x="4391973" y="1827069"/>
                <a:ext cx="1597015" cy="1308759"/>
                <a:chOff x="-3265087" y="298942"/>
                <a:chExt cx="5562021" cy="4789249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B86367A5-246C-9647-84E7-3E685A67E0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412958" y="2753221"/>
                  <a:ext cx="4273666" cy="2334970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61E43406-F776-1841-B350-F13F048DE1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3049942" y="2343030"/>
                  <a:ext cx="4273666" cy="2334970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BF88214A-DEA1-464E-A6C8-D0220FAC15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3265087" y="1941162"/>
                  <a:ext cx="4273666" cy="2334970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194B8748-EE4A-D443-947D-9173050278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634325" y="1287120"/>
                  <a:ext cx="4273666" cy="2334970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727D7E0B-BEAF-FF4C-98FA-509BEFD67F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976732" y="298942"/>
                  <a:ext cx="4273666" cy="2334970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F3F3556-BAAE-684F-8509-94751F9489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606" b="6293"/>
              <a:stretch/>
            </p:blipFill>
            <p:spPr>
              <a:xfrm>
                <a:off x="3510176" y="1822267"/>
                <a:ext cx="734321" cy="933024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Picture 2" descr="Image result for sentient prime logo">
                <a:hlinkClick r:id="rId10"/>
                <a:extLst>
                  <a:ext uri="{FF2B5EF4-FFF2-40B4-BE49-F238E27FC236}">
                    <a16:creationId xmlns:a16="http://schemas.microsoft.com/office/drawing/2014/main" id="{80C0795F-1179-914B-8315-CFF3572DE4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1387" y="2925255"/>
                <a:ext cx="666598" cy="222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B83F8D-49B9-4346-BF62-018754EE2C07}"/>
                  </a:ext>
                </a:extLst>
              </p:cNvPr>
              <p:cNvSpPr txBox="1"/>
              <p:nvPr/>
            </p:nvSpPr>
            <p:spPr>
              <a:xfrm>
                <a:off x="712954" y="1371007"/>
                <a:ext cx="2730435" cy="405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E7B83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CONTROL EXPOSURE 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5106E9B-30BB-854A-A413-FA9CDB7E2777}"/>
                  </a:ext>
                </a:extLst>
              </p:cNvPr>
              <p:cNvSpPr txBox="1"/>
              <p:nvPr/>
            </p:nvSpPr>
            <p:spPr>
              <a:xfrm>
                <a:off x="3547573" y="1388250"/>
                <a:ext cx="2730427" cy="405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9BDE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EMOTION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+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FCC0E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REASON</a:t>
                </a:r>
              </a:p>
            </p:txBody>
          </p:sp>
          <p:sp>
            <p:nvSpPr>
              <p:cNvPr id="17" name="Isosceles Triangle 8">
                <a:extLst>
                  <a:ext uri="{FF2B5EF4-FFF2-40B4-BE49-F238E27FC236}">
                    <a16:creationId xmlns:a16="http://schemas.microsoft.com/office/drawing/2014/main" id="{34D3262C-467D-4A43-AEEA-607215E5F7C7}"/>
                  </a:ext>
                </a:extLst>
              </p:cNvPr>
              <p:cNvSpPr/>
              <p:nvPr/>
            </p:nvSpPr>
            <p:spPr>
              <a:xfrm rot="5400000">
                <a:off x="2579439" y="2242491"/>
                <a:ext cx="1308758" cy="445001"/>
              </a:xfrm>
              <a:prstGeom prst="triangle">
                <a:avLst/>
              </a:prstGeom>
              <a:gradFill>
                <a:gsLst>
                  <a:gs pos="0">
                    <a:srgbClr val="00B0F0">
                      <a:shade val="30000"/>
                      <a:satMod val="115000"/>
                      <a:alpha val="0"/>
                    </a:srgbClr>
                  </a:gs>
                  <a:gs pos="10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33B70C-8173-9748-B918-B33EADA503C3}"/>
              </a:ext>
            </a:extLst>
          </p:cNvPr>
          <p:cNvGrpSpPr/>
          <p:nvPr/>
        </p:nvGrpSpPr>
        <p:grpSpPr>
          <a:xfrm>
            <a:off x="6510432" y="1489940"/>
            <a:ext cx="5080013" cy="4764013"/>
            <a:chOff x="6522307" y="1644315"/>
            <a:chExt cx="5080013" cy="476401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5A8652F-968D-2A47-92D2-E54A7BD1E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06" b="6293"/>
            <a:stretch/>
          </p:blipFill>
          <p:spPr>
            <a:xfrm>
              <a:off x="9094451" y="2138658"/>
              <a:ext cx="662703" cy="84983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A6D8F45-2FBB-D449-ADD1-C6D8B09B08D1}"/>
                </a:ext>
              </a:extLst>
            </p:cNvPr>
            <p:cNvGrpSpPr/>
            <p:nvPr/>
          </p:nvGrpSpPr>
          <p:grpSpPr>
            <a:xfrm>
              <a:off x="6522307" y="1644315"/>
              <a:ext cx="5080013" cy="4764013"/>
              <a:chOff x="6522307" y="1644315"/>
              <a:chExt cx="5080013" cy="4764013"/>
            </a:xfrm>
          </p:grpSpPr>
          <p:graphicFrame>
            <p:nvGraphicFramePr>
              <p:cNvPr id="26" name="Chart 25">
                <a:extLst>
                  <a:ext uri="{FF2B5EF4-FFF2-40B4-BE49-F238E27FC236}">
                    <a16:creationId xmlns:a16="http://schemas.microsoft.com/office/drawing/2014/main" id="{AA72FCA9-2C41-0446-ABB7-2D201D75558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390932706"/>
                  </p:ext>
                </p:extLst>
              </p:nvPr>
            </p:nvGraphicFramePr>
            <p:xfrm>
              <a:off x="7238926" y="3154508"/>
              <a:ext cx="3579577" cy="32538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2"/>
              </a:graphicData>
            </a:graphic>
          </p:graphicFrame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7C86A24-AAE5-B744-BF0F-6C55CEEE5F12}"/>
                  </a:ext>
                </a:extLst>
              </p:cNvPr>
              <p:cNvGrpSpPr/>
              <p:nvPr/>
            </p:nvGrpSpPr>
            <p:grpSpPr>
              <a:xfrm>
                <a:off x="6522307" y="1644315"/>
                <a:ext cx="5080013" cy="1695252"/>
                <a:chOff x="6001334" y="1325649"/>
                <a:chExt cx="5629011" cy="1861194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07F16898-1F75-A745-9A44-4B2362B36B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7944" y="1806092"/>
                  <a:ext cx="2023178" cy="1322139"/>
                </a:xfrm>
                <a:prstGeom prst="rect">
                  <a:avLst/>
                </a:prstGeom>
                <a:ln>
                  <a:solidFill>
                    <a:srgbClr val="99FF33"/>
                  </a:solidFill>
                </a:ln>
              </p:spPr>
            </p:pic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7B4ECDE9-3809-B84E-AF73-9C6D9A242940}"/>
                    </a:ext>
                  </a:extLst>
                </p:cNvPr>
                <p:cNvGrpSpPr/>
                <p:nvPr/>
              </p:nvGrpSpPr>
              <p:grpSpPr>
                <a:xfrm>
                  <a:off x="9745993" y="1878084"/>
                  <a:ext cx="1597015" cy="1308759"/>
                  <a:chOff x="-3265087" y="298942"/>
                  <a:chExt cx="5562021" cy="4789249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CD2839EB-CA85-0644-85C3-77988BB14A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2412958" y="2753221"/>
                    <a:ext cx="4273666" cy="2334970"/>
                  </a:xfrm>
                  <a:prstGeom prst="rect">
                    <a:avLst/>
                  </a:pr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D26AFFA7-8F50-734B-8611-D931BDFCE9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3049942" y="2343030"/>
                    <a:ext cx="4273666" cy="2334970"/>
                  </a:xfrm>
                  <a:prstGeom prst="rect">
                    <a:avLst/>
                  </a:pr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71E53CDD-FBD4-CE4D-B961-EADBB4F265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3265087" y="1941162"/>
                    <a:ext cx="4273666" cy="2334970"/>
                  </a:xfrm>
                  <a:prstGeom prst="rect">
                    <a:avLst/>
                  </a:pr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B4F00B2E-4AF4-4E44-96F8-0033E98653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2634325" y="1287120"/>
                    <a:ext cx="4273666" cy="2334970"/>
                  </a:xfrm>
                  <a:prstGeom prst="rect">
                    <a:avLst/>
                  </a:pr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4706F4E-B0F7-4544-8E6D-E1E18166ED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-1976732" y="298942"/>
                    <a:ext cx="4273666" cy="2334970"/>
                  </a:xfrm>
                  <a:prstGeom prst="rect">
                    <a:avLst/>
                  </a:pr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pic>
              <p:nvPicPr>
                <p:cNvPr id="32" name="Picture 2" descr="Image result for sentient prime logo">
                  <a:hlinkClick r:id="rId10"/>
                  <a:extLst>
                    <a:ext uri="{FF2B5EF4-FFF2-40B4-BE49-F238E27FC236}">
                      <a16:creationId xmlns:a16="http://schemas.microsoft.com/office/drawing/2014/main" id="{37179BFB-163A-5A48-9328-41B34B20C3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45407" y="2881735"/>
                  <a:ext cx="666598" cy="2221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30F89A5-F880-9D40-AEB1-22049AB52D70}"/>
                    </a:ext>
                  </a:extLst>
                </p:cNvPr>
                <p:cNvSpPr txBox="1"/>
                <p:nvPr/>
              </p:nvSpPr>
              <p:spPr>
                <a:xfrm>
                  <a:off x="6001334" y="1338719"/>
                  <a:ext cx="2675373" cy="405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E7B83"/>
                      </a:solidFill>
                      <a:effectLst/>
                      <a:uLnTx/>
                      <a:uFillTx/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rPr>
                    <a:t>MESSAGE EXPOSURE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90248FA-270C-2041-8367-7A124C9B4F22}"/>
                    </a:ext>
                  </a:extLst>
                </p:cNvPr>
                <p:cNvSpPr txBox="1"/>
                <p:nvPr/>
              </p:nvSpPr>
              <p:spPr>
                <a:xfrm>
                  <a:off x="8902651" y="1325649"/>
                  <a:ext cx="2727694" cy="405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lang="en-US" dirty="0">
                      <a:solidFill>
                        <a:srgbClr val="1F9BDE"/>
                      </a:solidFill>
                      <a:latin typeface="Roboto Light" panose="02000000000000000000" pitchFamily="2" charset="0"/>
                      <a:ea typeface="Roboto Light" panose="02000000000000000000" pitchFamily="2" charset="0"/>
                    </a:rPr>
                    <a:t>EMOTION</a:t>
                  </a: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oboto Light" panose="02000000000000000000" pitchFamily="2" charset="0"/>
                      <a:ea typeface="Roboto Light" panose="02000000000000000000" pitchFamily="2" charset="0"/>
                    </a:rPr>
                    <a:t> + </a:t>
                  </a:r>
                  <a:r>
                    <a:rPr lang="en-US" dirty="0">
                      <a:solidFill>
                        <a:srgbClr val="8FCC0E"/>
                      </a:solidFill>
                      <a:latin typeface="Roboto Light" panose="02000000000000000000" pitchFamily="2" charset="0"/>
                      <a:ea typeface="Roboto Light" panose="02000000000000000000" pitchFamily="2" charset="0"/>
                    </a:rPr>
                    <a:t>REASON</a:t>
                  </a:r>
                </a:p>
              </p:txBody>
            </p:sp>
            <p:sp>
              <p:nvSpPr>
                <p:cNvPr id="35" name="Isosceles Triangle 54">
                  <a:extLst>
                    <a:ext uri="{FF2B5EF4-FFF2-40B4-BE49-F238E27FC236}">
                      <a16:creationId xmlns:a16="http://schemas.microsoft.com/office/drawing/2014/main" id="{CBA24796-0700-E54F-AFBE-1FB31647A84F}"/>
                    </a:ext>
                  </a:extLst>
                </p:cNvPr>
                <p:cNvSpPr/>
                <p:nvPr/>
              </p:nvSpPr>
              <p:spPr>
                <a:xfrm rot="5400000">
                  <a:off x="7881102" y="2244661"/>
                  <a:ext cx="1308757" cy="445001"/>
                </a:xfrm>
                <a:prstGeom prst="triangle">
                  <a:avLst/>
                </a:prstGeom>
                <a:gradFill>
                  <a:gsLst>
                    <a:gs pos="0">
                      <a:srgbClr val="99FF33">
                        <a:alpha val="0"/>
                      </a:srgbClr>
                    </a:gs>
                    <a:gs pos="100000">
                      <a:srgbClr val="99FF33"/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162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9B8DEFF-6340-A24C-8792-063D5DFBCB6D}"/>
              </a:ext>
            </a:extLst>
          </p:cNvPr>
          <p:cNvSpPr txBox="1"/>
          <p:nvPr/>
        </p:nvSpPr>
        <p:spPr>
          <a:xfrm>
            <a:off x="4802216" y="4262556"/>
            <a:ext cx="258756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DIFFERENCE = IMPACT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D34D6A-1CA6-1749-A849-3D864C535910}"/>
              </a:ext>
            </a:extLst>
          </p:cNvPr>
          <p:cNvGrpSpPr/>
          <p:nvPr/>
        </p:nvGrpSpPr>
        <p:grpSpPr>
          <a:xfrm>
            <a:off x="4741984" y="4049489"/>
            <a:ext cx="2895600" cy="580292"/>
            <a:chOff x="4595446" y="3429000"/>
            <a:chExt cx="2895600" cy="580292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355CEA5B-5506-EF4A-B6FE-1F45E62DFDFC}"/>
                </a:ext>
              </a:extLst>
            </p:cNvPr>
            <p:cNvSpPr/>
            <p:nvPr/>
          </p:nvSpPr>
          <p:spPr>
            <a:xfrm>
              <a:off x="4595446" y="3429000"/>
              <a:ext cx="2895600" cy="580292"/>
            </a:xfrm>
            <a:prstGeom prst="homePlate">
              <a:avLst/>
            </a:prstGeom>
            <a:solidFill>
              <a:srgbClr val="8FCC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5EE91D2-B201-A248-BF0E-00AA362DA881}"/>
                </a:ext>
              </a:extLst>
            </p:cNvPr>
            <p:cNvSpPr txBox="1"/>
            <p:nvPr/>
          </p:nvSpPr>
          <p:spPr>
            <a:xfrm>
              <a:off x="4659743" y="3536615"/>
              <a:ext cx="2587568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</a:rPr>
                <a:t>DIFFERENCE = IMPACT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466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JOHNNIE WALKER BLACK LABEL AD">
            <a:hlinkClick r:id="rId2"/>
            <a:extLst>
              <a:ext uri="{FF2B5EF4-FFF2-40B4-BE49-F238E27FC236}">
                <a16:creationId xmlns:a16="http://schemas.microsoft.com/office/drawing/2014/main" id="{2B3C780F-A5EB-1F4B-8F48-1B1B8D8E4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2" t="3057" r="272" b="4128"/>
          <a:stretch/>
        </p:blipFill>
        <p:spPr bwMode="auto">
          <a:xfrm>
            <a:off x="-114300" y="-80010"/>
            <a:ext cx="12558007" cy="693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88963-0436-8945-BE5D-D17E846CF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31AAE-DC8F-554A-96AB-2F3A22258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46560-14F3-AC45-9F97-27F1AD95A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EEA55F-B6E9-084B-A1AB-D1AC5A3B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75" y="4364903"/>
            <a:ext cx="6672536" cy="951174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Johnnie Walker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ACDFBCA-DB44-EB4C-BB9A-912353343B0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2225" y="3355001"/>
            <a:ext cx="3126926" cy="8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9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5C6DC60-EEB4-A949-A077-31B02EC45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5720"/>
            <a:ext cx="12344400" cy="6949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B2735B-D8E5-374B-8C5D-A65971AF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1574" cy="850611"/>
          </a:xfrm>
        </p:spPr>
        <p:txBody>
          <a:bodyPr>
            <a:noAutofit/>
          </a:bodyPr>
          <a:lstStyle/>
          <a:p>
            <a:r>
              <a:rPr lang="en-US" sz="3000" dirty="0"/>
              <a:t>Automation enables rapid scientific knowledge creation, providing fundamental behavioral insights with business impact.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45441-0F17-6C4B-B64E-F3DDBBC29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67120-B31B-F44F-9855-54C24415C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F6E9C5-9F43-9941-AEE6-E40D67B1E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A5E4295-C02D-AF47-A910-93C7D2AB44C0}"/>
              </a:ext>
            </a:extLst>
          </p:cNvPr>
          <p:cNvGrpSpPr/>
          <p:nvPr/>
        </p:nvGrpSpPr>
        <p:grpSpPr>
          <a:xfrm>
            <a:off x="1001025" y="2701334"/>
            <a:ext cx="9788895" cy="861774"/>
            <a:chOff x="1001025" y="2701334"/>
            <a:chExt cx="9788895" cy="8617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29DC0A-2A7F-9C4F-9F5C-AD1167911437}"/>
                </a:ext>
              </a:extLst>
            </p:cNvPr>
            <p:cNvSpPr/>
            <p:nvPr/>
          </p:nvSpPr>
          <p:spPr>
            <a:xfrm>
              <a:off x="2198146" y="2701334"/>
              <a:ext cx="859177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dirty="0">
                  <a:solidFill>
                    <a:srgbClr val="99FF3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BRAND MESSAGES HALO, PRODUCT CLAIMS CANNIBALIZE</a:t>
              </a:r>
            </a:p>
            <a:p>
              <a:pPr lvl="0">
                <a:defRPr/>
              </a:pPr>
              <a:r>
                <a:rPr lang="en-US" sz="1600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If there are multiple products in a brand portfolio, broad promotional messages halo to the portfolio, whereas product-specific message are more likely to cannibalize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7C43BF-14C5-054C-B406-FDB1CD78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25" y="2838059"/>
              <a:ext cx="796640" cy="57199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BF32E6-4B21-954B-A59D-194B1449FB05}"/>
              </a:ext>
            </a:extLst>
          </p:cNvPr>
          <p:cNvGrpSpPr/>
          <p:nvPr/>
        </p:nvGrpSpPr>
        <p:grpSpPr>
          <a:xfrm>
            <a:off x="1095884" y="3849464"/>
            <a:ext cx="9685071" cy="861774"/>
            <a:chOff x="1095884" y="3849464"/>
            <a:chExt cx="9685071" cy="8617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B710AA-950D-FD4D-B205-61A09B3D3E4E}"/>
                </a:ext>
              </a:extLst>
            </p:cNvPr>
            <p:cNvSpPr/>
            <p:nvPr/>
          </p:nvSpPr>
          <p:spPr>
            <a:xfrm>
              <a:off x="2189181" y="3849464"/>
              <a:ext cx="859177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dirty="0">
                  <a:solidFill>
                    <a:srgbClr val="99FF3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FOCUS ON THE PRODUCT, NOT THE COMPANY</a:t>
              </a:r>
            </a:p>
            <a:p>
              <a:pPr lvl="0">
                <a:defRPr/>
              </a:pPr>
              <a:r>
                <a:rPr lang="en-US" sz="1600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Claims work better when the product is the topic, vs. how long the company has been in business, or how committed it is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CD04BA-0A2D-5443-A2E5-238AA4F72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884" y="3989208"/>
              <a:ext cx="639577" cy="63127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4CDF68-C55B-C942-AD2A-2BCE583994A0}"/>
              </a:ext>
            </a:extLst>
          </p:cNvPr>
          <p:cNvGrpSpPr/>
          <p:nvPr/>
        </p:nvGrpSpPr>
        <p:grpSpPr>
          <a:xfrm>
            <a:off x="976989" y="4951475"/>
            <a:ext cx="9803966" cy="863139"/>
            <a:chOff x="976989" y="4951475"/>
            <a:chExt cx="9803966" cy="8631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E17F8F-54C0-F540-8D8F-070139D9BC0F}"/>
                </a:ext>
              </a:extLst>
            </p:cNvPr>
            <p:cNvSpPr/>
            <p:nvPr/>
          </p:nvSpPr>
          <p:spPr>
            <a:xfrm>
              <a:off x="2189181" y="4951475"/>
              <a:ext cx="859177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dirty="0">
                  <a:solidFill>
                    <a:srgbClr val="99FF3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COMPETITIVE CLAIMS WORK AGAINST COMPETITORS</a:t>
              </a:r>
            </a:p>
            <a:p>
              <a:pPr lvl="0">
                <a:defRPr/>
              </a:pPr>
              <a:r>
                <a:rPr lang="en-US" sz="1600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Making a superiority claim against a larger competitor usually works well, but will likely halo slightly to that competitor while sourcing more significant volume from others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6590B16-DBF8-7E40-9AEC-5CA5483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989" y="4972137"/>
              <a:ext cx="842477" cy="84247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44561C-3433-A348-A823-BE1B5C461691}"/>
              </a:ext>
            </a:extLst>
          </p:cNvPr>
          <p:cNvGrpSpPr/>
          <p:nvPr/>
        </p:nvGrpSpPr>
        <p:grpSpPr>
          <a:xfrm>
            <a:off x="991908" y="1599323"/>
            <a:ext cx="9798012" cy="861774"/>
            <a:chOff x="991908" y="1599323"/>
            <a:chExt cx="9798012" cy="8617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364257-6A40-D949-9866-0CF4AB56346F}"/>
                </a:ext>
              </a:extLst>
            </p:cNvPr>
            <p:cNvSpPr/>
            <p:nvPr/>
          </p:nvSpPr>
          <p:spPr>
            <a:xfrm>
              <a:off x="2198146" y="1599323"/>
              <a:ext cx="859177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dirty="0">
                  <a:solidFill>
                    <a:srgbClr val="99FF3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IT PAYS TO BE THE BEST AT SOMETHING</a:t>
              </a:r>
            </a:p>
            <a:p>
              <a:pPr>
                <a:defRPr/>
              </a:pPr>
              <a:r>
                <a:rPr lang="en-US" sz="1600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Superlatives (the best, #1, etc.) usually out-perform other claims, particularly vs. large competitive brands – but are less insulating over the long-term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2073CC2-7119-E54E-8708-9400471BB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908" y="1624034"/>
              <a:ext cx="765888" cy="765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820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12290A-B3C9-584B-9059-157FEEBDA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5720"/>
            <a:ext cx="12344400" cy="6949440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658EEB1B-DD43-1F4F-BB6F-B30CF5444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31" y="1516241"/>
            <a:ext cx="10909869" cy="529084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Example : Claims related to being the best drive preference for the brand while other categories of claims do not.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B2735B-D8E5-374B-8C5D-A65971AF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703" y="749019"/>
            <a:ext cx="10164097" cy="850611"/>
          </a:xfrm>
        </p:spPr>
        <p:txBody>
          <a:bodyPr/>
          <a:lstStyle/>
          <a:p>
            <a:r>
              <a:rPr lang="en-US" dirty="0"/>
              <a:t>It pays to be the best at something.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45441-0F17-6C4B-B64E-F3DDBBC29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67120-B31B-F44F-9855-54C24415C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F6E9C5-9F43-9941-AEE6-E40D67B1E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4F4A212-4728-C04F-B0EC-2075FC17D3A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47" y="438728"/>
            <a:ext cx="1095968" cy="287531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7A0ED6EB-6EA7-9542-91BC-1F076A89F65A}"/>
              </a:ext>
            </a:extLst>
          </p:cNvPr>
          <p:cNvSpPr txBox="1">
            <a:spLocks/>
          </p:cNvSpPr>
          <p:nvPr/>
        </p:nvSpPr>
        <p:spPr>
          <a:xfrm>
            <a:off x="1751397" y="390526"/>
            <a:ext cx="5420680" cy="41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en-US" sz="2000" dirty="0"/>
              <a:t>JOHNNIE WALKER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B8F540-20F8-9848-8A70-7890BFCC4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1" y="846444"/>
            <a:ext cx="632965" cy="632965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79266DC-FDA9-044C-9956-76923D40A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69452"/>
              </p:ext>
            </p:extLst>
          </p:nvPr>
        </p:nvGraphicFramePr>
        <p:xfrm>
          <a:off x="780958" y="1951347"/>
          <a:ext cx="10630084" cy="3809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118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B4F1F5-E737-0144-9519-0DEA969F4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5720"/>
            <a:ext cx="12344400" cy="694944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45441-0F17-6C4B-B64E-F3DDBBC29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67120-B31B-F44F-9855-54C24415C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F6E9C5-9F43-9941-AEE6-E40D67B1E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  <p:sp>
        <p:nvSpPr>
          <p:cNvPr id="8" name="Subtitle 1">
            <a:extLst>
              <a:ext uri="{FF2B5EF4-FFF2-40B4-BE49-F238E27FC236}">
                <a16:creationId xmlns:a16="http://schemas.microsoft.com/office/drawing/2014/main" id="{FC921F60-19B0-C14F-9D3D-B516FC390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31" y="1516241"/>
            <a:ext cx="10909869" cy="529084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Example : In the U.S., messages that refer to scotch as “whisky” halo to the leading whisky brand.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3C3091A-E2F9-0D4D-9BD0-EC840228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703" y="749019"/>
            <a:ext cx="10527377" cy="850611"/>
          </a:xfrm>
        </p:spPr>
        <p:txBody>
          <a:bodyPr>
            <a:normAutofit/>
          </a:bodyPr>
          <a:lstStyle/>
          <a:p>
            <a:r>
              <a:rPr lang="en-US" dirty="0"/>
              <a:t>Brand messages halo, product claims cannibalize.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374775-0C9D-B341-B725-219887DED12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47" y="438728"/>
            <a:ext cx="1095968" cy="287531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0B2A2621-0EAC-474F-B859-4E1B49BFD070}"/>
              </a:ext>
            </a:extLst>
          </p:cNvPr>
          <p:cNvSpPr txBox="1">
            <a:spLocks/>
          </p:cNvSpPr>
          <p:nvPr/>
        </p:nvSpPr>
        <p:spPr>
          <a:xfrm>
            <a:off x="1751397" y="390526"/>
            <a:ext cx="5420680" cy="41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en-US" sz="2000" dirty="0"/>
              <a:t>JOHNNIE WALKER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CCB2A3-161B-D549-A34B-E6EBE1AFF4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20" y="949541"/>
            <a:ext cx="658380" cy="472723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FBBB72EB-E135-7646-BF13-E27A2DFCD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506647"/>
              </p:ext>
            </p:extLst>
          </p:nvPr>
        </p:nvGraphicFramePr>
        <p:xfrm>
          <a:off x="5101716" y="2021891"/>
          <a:ext cx="5530746" cy="401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63681EF-2DB4-C548-8712-F74D865784E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664" y="2493045"/>
            <a:ext cx="3032132" cy="198147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8" name="Picture 2" descr="Image result for jack daniels transparent">
            <a:extLst>
              <a:ext uri="{FF2B5EF4-FFF2-40B4-BE49-F238E27FC236}">
                <a16:creationId xmlns:a16="http://schemas.microsoft.com/office/drawing/2014/main" id="{7049BBBE-571B-9C41-811F-9B88D347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499" y="3436566"/>
            <a:ext cx="1269843" cy="226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johnnie walker black label transparent">
            <a:extLst>
              <a:ext uri="{FF2B5EF4-FFF2-40B4-BE49-F238E27FC236}">
                <a16:creationId xmlns:a16="http://schemas.microsoft.com/office/drawing/2014/main" id="{C2CAD047-678F-E84A-BADF-5842E85E4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890" y="2752088"/>
            <a:ext cx="781481" cy="155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Up 2">
            <a:extLst>
              <a:ext uri="{FF2B5EF4-FFF2-40B4-BE49-F238E27FC236}">
                <a16:creationId xmlns:a16="http://schemas.microsoft.com/office/drawing/2014/main" id="{288BD793-8D6B-A14F-93E1-662B04C33BDC}"/>
              </a:ext>
            </a:extLst>
          </p:cNvPr>
          <p:cNvSpPr/>
          <p:nvPr/>
        </p:nvSpPr>
        <p:spPr>
          <a:xfrm>
            <a:off x="4394103" y="4604934"/>
            <a:ext cx="444262" cy="736825"/>
          </a:xfrm>
          <a:prstGeom prst="upArrow">
            <a:avLst/>
          </a:prstGeom>
          <a:solidFill>
            <a:srgbClr val="99FF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26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12290A-B3C9-584B-9059-157FEEBDA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5720"/>
            <a:ext cx="12344400" cy="6949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B2735B-D8E5-374B-8C5D-A65971AF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703" y="749019"/>
            <a:ext cx="10164097" cy="850611"/>
          </a:xfrm>
        </p:spPr>
        <p:txBody>
          <a:bodyPr/>
          <a:lstStyle/>
          <a:p>
            <a:r>
              <a:rPr lang="en-US" dirty="0"/>
              <a:t>Focus on the product, not the company.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45441-0F17-6C4B-B64E-F3DDBBC29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2007–2018 Sentient Decision Science.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67120-B31B-F44F-9855-54C24415C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F6E9C5-9F43-9941-AEE6-E40D67B1E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" y="6178453"/>
            <a:ext cx="1393056" cy="39205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4F4A212-4728-C04F-B0EC-2075FC17D3A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47" y="438728"/>
            <a:ext cx="1095968" cy="287531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7A0ED6EB-6EA7-9542-91BC-1F076A89F65A}"/>
              </a:ext>
            </a:extLst>
          </p:cNvPr>
          <p:cNvSpPr txBox="1">
            <a:spLocks/>
          </p:cNvSpPr>
          <p:nvPr/>
        </p:nvSpPr>
        <p:spPr>
          <a:xfrm>
            <a:off x="1751397" y="390526"/>
            <a:ext cx="5420680" cy="41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en-US" sz="2000" dirty="0"/>
              <a:t>JOHNNIE WALKER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F0C40B-FEBC-624F-8A81-CC94EF2C9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3" y="875137"/>
            <a:ext cx="581434" cy="5738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611F8B-6729-9C42-A239-B652E14BF4D2}"/>
              </a:ext>
            </a:extLst>
          </p:cNvPr>
          <p:cNvGrpSpPr/>
          <p:nvPr/>
        </p:nvGrpSpPr>
        <p:grpSpPr>
          <a:xfrm>
            <a:off x="625383" y="1587085"/>
            <a:ext cx="10705592" cy="4958803"/>
            <a:chOff x="625383" y="1587085"/>
            <a:chExt cx="10705592" cy="495880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44D005-D6A1-7B40-9982-34B3BCA5EB5E}"/>
                </a:ext>
              </a:extLst>
            </p:cNvPr>
            <p:cNvSpPr txBox="1"/>
            <p:nvPr/>
          </p:nvSpPr>
          <p:spPr>
            <a:xfrm rot="16200000">
              <a:off x="79335" y="4292420"/>
              <a:ext cx="1329891" cy="237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39" tIns="45739" rIns="45739" bIns="45739" numCol="1" spcCol="38100" rtlCol="0" anchor="ctr">
              <a:spAutoFit/>
            </a:bodyPr>
            <a:lstStyle/>
            <a:p>
              <a:pPr marL="0" marR="0" lvl="0" indent="0" algn="ctr" defTabSz="526014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4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Thin" panose="02000000000000000000" pitchFamily="2" charset="0"/>
                  <a:ea typeface="Roboto Thin" panose="02000000000000000000" pitchFamily="2" charset="0"/>
                  <a:sym typeface="Helvetica Light"/>
                </a:rPr>
                <a:t>Pt. Change in Vol. Share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A3E175-4B12-2A49-8F7B-B38E4D262ED6}"/>
                </a:ext>
              </a:extLst>
            </p:cNvPr>
            <p:cNvSpPr/>
            <p:nvPr/>
          </p:nvSpPr>
          <p:spPr>
            <a:xfrm>
              <a:off x="922713" y="4012901"/>
              <a:ext cx="10299470" cy="959318"/>
            </a:xfrm>
            <a:prstGeom prst="rect">
              <a:avLst/>
            </a:prstGeom>
            <a:solidFill>
              <a:srgbClr val="7F7F7F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41780B14-F70E-A84E-9CF4-2D420C19849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19547941"/>
                </p:ext>
              </p:extLst>
            </p:nvPr>
          </p:nvGraphicFramePr>
          <p:xfrm>
            <a:off x="863178" y="2480829"/>
            <a:ext cx="10467797" cy="40650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D066CC-05B6-1C44-8D66-56E177E6ED99}"/>
                </a:ext>
              </a:extLst>
            </p:cNvPr>
            <p:cNvSpPr txBox="1"/>
            <p:nvPr/>
          </p:nvSpPr>
          <p:spPr>
            <a:xfrm>
              <a:off x="863177" y="1587086"/>
              <a:ext cx="522079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PRODUCT AS SUBJECT:  </a:t>
              </a:r>
            </a:p>
            <a:p>
              <a:pPr algn="ctr"/>
              <a:r>
                <a:rPr lang="en-US" sz="1600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IMPACT OF MESSAGES FOCUSED ON “WHERE OR HOW </a:t>
              </a:r>
              <a:r>
                <a:rPr lang="en-US" sz="1600" b="1" dirty="0">
                  <a:solidFill>
                    <a:srgbClr val="66FF3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THE PRODUCT </a:t>
              </a:r>
              <a:r>
                <a:rPr lang="en-US" sz="1600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IS MADE”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B657A3-73AC-944A-ADC8-F3D406BA78E7}"/>
                </a:ext>
              </a:extLst>
            </p:cNvPr>
            <p:cNvSpPr txBox="1"/>
            <p:nvPr/>
          </p:nvSpPr>
          <p:spPr>
            <a:xfrm>
              <a:off x="6110185" y="1587085"/>
              <a:ext cx="522079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COMPANY AS SUBJECT:  </a:t>
              </a:r>
            </a:p>
            <a:p>
              <a:pPr algn="ctr"/>
              <a:r>
                <a:rPr lang="en-US" sz="1600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IMPACT OF THE SAME MESSAGES FOCUSED ON “HOW OR WHERE </a:t>
              </a:r>
              <a:r>
                <a:rPr lang="en-US" sz="1600" b="1" dirty="0">
                  <a:solidFill>
                    <a:srgbClr val="66FF3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THE COMPANY </a:t>
              </a:r>
              <a:r>
                <a:rPr lang="en-US" sz="1600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MAKES THE PRODUCT”</a:t>
              </a:r>
            </a:p>
          </p:txBody>
        </p:sp>
        <p:sp>
          <p:nvSpPr>
            <p:cNvPr id="28" name="Arrow: Left-Right 5">
              <a:extLst>
                <a:ext uri="{FF2B5EF4-FFF2-40B4-BE49-F238E27FC236}">
                  <a16:creationId xmlns:a16="http://schemas.microsoft.com/office/drawing/2014/main" id="{297943BB-0A6F-794D-A655-73FDC4588BFB}"/>
                </a:ext>
              </a:extLst>
            </p:cNvPr>
            <p:cNvSpPr/>
            <p:nvPr/>
          </p:nvSpPr>
          <p:spPr>
            <a:xfrm>
              <a:off x="3594072" y="5076264"/>
              <a:ext cx="5157936" cy="694365"/>
            </a:xfrm>
            <a:prstGeom prst="leftRightArrow">
              <a:avLst/>
            </a:prstGeom>
            <a:solidFill>
              <a:schemeClr val="bg2">
                <a:alpha val="30196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PARALLEL MESSAGES, CONTRASTING 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B0F0"/>
    </a:accent1>
    <a:accent2>
      <a:srgbClr val="FF9900"/>
    </a:accent2>
    <a:accent3>
      <a:srgbClr val="99FF33"/>
    </a:accent3>
    <a:accent4>
      <a:srgbClr val="FFC000"/>
    </a:accent4>
    <a:accent5>
      <a:srgbClr val="333399"/>
    </a:accent5>
    <a:accent6>
      <a:srgbClr val="7030A0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B0F0"/>
    </a:accent1>
    <a:accent2>
      <a:srgbClr val="FF9900"/>
    </a:accent2>
    <a:accent3>
      <a:srgbClr val="99FF33"/>
    </a:accent3>
    <a:accent4>
      <a:srgbClr val="FFC000"/>
    </a:accent4>
    <a:accent5>
      <a:srgbClr val="333399"/>
    </a:accent5>
    <a:accent6>
      <a:srgbClr val="7030A0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B0F0"/>
    </a:accent1>
    <a:accent2>
      <a:srgbClr val="FF9900"/>
    </a:accent2>
    <a:accent3>
      <a:srgbClr val="99FF33"/>
    </a:accent3>
    <a:accent4>
      <a:srgbClr val="FFC000"/>
    </a:accent4>
    <a:accent5>
      <a:srgbClr val="333399"/>
    </a:accent5>
    <a:accent6>
      <a:srgbClr val="7030A0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88686</TotalTime>
  <Words>1341</Words>
  <Application>Microsoft Macintosh PowerPoint</Application>
  <PresentationFormat>Widescreen</PresentationFormat>
  <Paragraphs>196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Roboto Light</vt:lpstr>
      <vt:lpstr>Calibri Light</vt:lpstr>
      <vt:lpstr>Roboto Thin</vt:lpstr>
      <vt:lpstr>Calibri</vt:lpstr>
      <vt:lpstr>Roboto Regular</vt:lpstr>
      <vt:lpstr>Helvetica</vt:lpstr>
      <vt:lpstr>Arial</vt:lpstr>
      <vt:lpstr>Arial Nova Light</vt:lpstr>
      <vt:lpstr>Roboto</vt:lpstr>
      <vt:lpstr>Helvetica Light</vt:lpstr>
      <vt:lpstr>Roboto Medium</vt:lpstr>
      <vt:lpstr>office theme</vt:lpstr>
      <vt:lpstr>Custom Design</vt:lpstr>
      <vt:lpstr>INSIGHTS WITH IMPACT: Revealing Key Learnings from the Automation of Behavioral Science</vt:lpstr>
      <vt:lpstr>A key principle for automating behavioral science: ground your research in sound psychological theory.</vt:lpstr>
      <vt:lpstr>Even if we consciously dismiss a claim, automatic associations still influence our decisions.</vt:lpstr>
      <vt:lpstr>Implicitly measuring the behavioral impact of claims is more predictive of “apparent” marketplace irrationalities.</vt:lpstr>
      <vt:lpstr>Johnnie Walker</vt:lpstr>
      <vt:lpstr>Automation enables rapid scientific knowledge creation, providing fundamental behavioral insights with business impact.</vt:lpstr>
      <vt:lpstr>It pays to be the best at something.</vt:lpstr>
      <vt:lpstr>Brand messages halo, product claims cannibalize.</vt:lpstr>
      <vt:lpstr>Focus on the product, not the company.</vt:lpstr>
      <vt:lpstr>Competitive claims work against competitors.</vt:lpstr>
      <vt:lpstr>“Dream Crazy”</vt:lpstr>
      <vt:lpstr>The Attention, Affect, Memory &amp; Desirability model of persuasive communication forms a sound foundation for automated ad testing.</vt:lpstr>
      <vt:lpstr>Dream Crazy – 90 Second Ad</vt:lpstr>
      <vt:lpstr>Show, Don’t Tell</vt:lpstr>
      <vt:lpstr>Dream Crazy – 90 Second Ad</vt:lpstr>
      <vt:lpstr>Give the Product a Starring Role</vt:lpstr>
      <vt:lpstr>The Degree that Time of Brand on Screen Impacts Memory</vt:lpstr>
      <vt:lpstr>Give the Product a Starring Role</vt:lpstr>
      <vt:lpstr>Degree of Memory for the Brand Advertised is Directly Related to Impact on Brand Preference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Jeremy Clough</cp:lastModifiedBy>
  <cp:revision>2025</cp:revision>
  <cp:lastPrinted>2017-08-01T19:22:49Z</cp:lastPrinted>
  <dcterms:modified xsi:type="dcterms:W3CDTF">2018-11-07T02:12:02Z</dcterms:modified>
</cp:coreProperties>
</file>